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1718" r:id="rId2"/>
    <p:sldId id="1741" r:id="rId3"/>
    <p:sldId id="1709" r:id="rId4"/>
    <p:sldId id="1746" r:id="rId5"/>
    <p:sldId id="1756" r:id="rId6"/>
    <p:sldId id="1743" r:id="rId7"/>
    <p:sldId id="1731" r:id="rId8"/>
    <p:sldId id="1732" r:id="rId9"/>
    <p:sldId id="1710" r:id="rId10"/>
    <p:sldId id="1735" r:id="rId11"/>
    <p:sldId id="1734" r:id="rId12"/>
    <p:sldId id="1748" r:id="rId13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03022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806044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209065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612087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015109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418131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2821153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224174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6. Eigene Praxis" id="{D4E41598-919B-B149-B5CA-DFFE2B86166F}">
          <p14:sldIdLst>
            <p14:sldId id="1718"/>
            <p14:sldId id="1741"/>
          </p14:sldIdLst>
        </p14:section>
        <p14:section name="7. Reflexion" id="{C2AF9A2F-49F8-5141-9513-C0FDE0868CC7}">
          <p14:sldIdLst>
            <p14:sldId id="1709"/>
            <p14:sldId id="1746"/>
            <p14:sldId id="1756"/>
            <p14:sldId id="1743"/>
            <p14:sldId id="1731"/>
            <p14:sldId id="1732"/>
          </p14:sldIdLst>
        </p14:section>
        <p14:section name="8. Abschluss" id="{CF93E31A-3FD5-8349-A90F-300B63A33067}">
          <p14:sldIdLst>
            <p14:sldId id="1710"/>
            <p14:sldId id="1735"/>
            <p14:sldId id="1734"/>
            <p14:sldId id="174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B797A6-C860-AE34-28B4-DC9B9A3CA531}" name="Damrau, Milena" initials="" userId="S::Milena.Damrau@lmu.de::93a296a1-abd1-436b-9d1e-9fe553c1a1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0E9"/>
    <a:srgbClr val="D8FFFD"/>
    <a:srgbClr val="95F2DB"/>
    <a:srgbClr val="00E5B6"/>
    <a:srgbClr val="FE97FE"/>
    <a:srgbClr val="097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2"/>
    <p:restoredTop sz="80349" autoAdjust="0"/>
  </p:normalViewPr>
  <p:slideViewPr>
    <p:cSldViewPr>
      <p:cViewPr varScale="1">
        <p:scale>
          <a:sx n="154" d="100"/>
          <a:sy n="154" d="100"/>
        </p:scale>
        <p:origin x="944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A891C08-BDE8-0947-9844-3E57815EED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D85EC25-30D5-B046-B1CB-E28BE3A732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FAACA9C-25A9-534F-B9D3-A2D6D10DA91C}" type="datetime1">
              <a:rPr lang="de-DE" altLang="de-DE"/>
              <a:pPr>
                <a:defRPr/>
              </a:pPr>
              <a:t>25.09.25</a:t>
            </a:fld>
            <a:endParaRPr lang="de-DE" alt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FF8E5B-96AD-B749-89BC-7E94721BC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8A131B-25EC-E14A-A7CF-5B8BFDCB69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F88EF8D-5CA4-4446-9B87-CE2DEC40B290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B2A6049-7AED-A748-B4BA-3F6226D5CA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108FBFA-3A98-B440-BE6C-BAE8FDB391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3CBD268-3CA1-7946-B2B3-A56B64F9E335}" type="datetime1">
              <a:rPr lang="de-DE" altLang="de-DE"/>
              <a:pPr>
                <a:defRPr/>
              </a:pPr>
              <a:t>25.09.25</a:t>
            </a:fld>
            <a:endParaRPr lang="de-DE" altLang="de-DE" dirty="0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FF3ECD5C-7330-3946-8FE0-5B246383DB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dirty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848C69D1-8263-0340-86DE-8AA5D4E0B9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altLang="de-DE" noProof="0"/>
              <a:t>Mastertextformat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717C26-4B12-F64D-8AA1-F298D8944F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910D3D-6778-AD44-8C90-C7C175DA5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D7EE9E7B-E916-FE45-8593-49D1E494F234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-128"/>
      </a:defRPr>
    </a:lvl1pPr>
    <a:lvl2pPr marL="403022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806044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209065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612087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015109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6pPr>
    <a:lvl7pPr marL="2418131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7pPr>
    <a:lvl8pPr marL="2821153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8pPr>
    <a:lvl9pPr marL="3224174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3DC6B-26A4-9B00-F366-F81BB32F4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Folienbildplatzhalter 1">
            <a:extLst>
              <a:ext uri="{FF2B5EF4-FFF2-40B4-BE49-F238E27FC236}">
                <a16:creationId xmlns:a16="http://schemas.microsoft.com/office/drawing/2014/main" id="{6CD92DDE-0D5F-06BC-4576-C1214279D9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Notizenplatzhalter 2">
            <a:extLst>
              <a:ext uri="{FF2B5EF4-FFF2-40B4-BE49-F238E27FC236}">
                <a16:creationId xmlns:a16="http://schemas.microsoft.com/office/drawing/2014/main" id="{232B7288-33BB-8158-ABE5-65A16C46A86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b="1" dirty="0">
              <a:ea typeface="ＭＳ Ｐゴシック" panose="020B0600070205080204" pitchFamily="34" charset="-128"/>
            </a:endParaRPr>
          </a:p>
        </p:txBody>
      </p:sp>
      <p:sp>
        <p:nvSpPr>
          <p:cNvPr id="7171" name="Foliennummernplatzhalter 3">
            <a:extLst>
              <a:ext uri="{FF2B5EF4-FFF2-40B4-BE49-F238E27FC236}">
                <a16:creationId xmlns:a16="http://schemas.microsoft.com/office/drawing/2014/main" id="{DCCD1F92-1594-6757-FF48-3D6832AAA4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F5A6ED4-F3A7-B044-9078-38720C0BD303}" type="slidenum">
              <a:rPr lang="de-DE" altLang="de-DE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0</a:t>
            </a:fld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284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E764A-5677-3DB4-1120-79641F8B41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12592C2-98FE-EAA2-326F-A0FFCF3C7B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405DA04-8CF1-9398-17BC-260F3DBB49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857B457-D71D-0382-0938-818CC11CE3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2544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Weiterschalten der Simulation für das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370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5BA494-ECF6-6D8D-E29D-6D481E6E5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6048ED-8B32-F48C-6972-C1970E75EA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A6348D-AC8A-9C51-C8D4-442BED084B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050" dirty="0"/>
              <a:t>Jede Praktik hängt jeweils von den in ihr eingebetteten anderen Praktiken ab.</a:t>
            </a: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>
                <a:ea typeface="ＭＳ Ｐゴシック" panose="020B0600070205080204" pitchFamily="34" charset="-128"/>
              </a:rPr>
              <a:t>Aufgaben analysieren (mehr oder weniger </a:t>
            </a:r>
            <a:r>
              <a:rPr lang="de-DE" altLang="de-DE" dirty="0"/>
              <a:t>Antizipieren nach Stein)</a:t>
            </a: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/>
              <a:t>Beobachten und Diagnose (Beobachten nach Stein)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/>
              <a:t>Erkenntnisse nutzen (Mischung aus Auswählen, Anordnen, Verknüpfen?)</a:t>
            </a:r>
          </a:p>
          <a:p>
            <a:pPr lvl="0">
              <a:buFont typeface="Arial" panose="020B0604020202020204" pitchFamily="34" charset="0"/>
              <a:buChar char="•"/>
            </a:pPr>
            <a:endParaRPr lang="de-DE" altLang="de-DE" dirty="0">
              <a:ea typeface="ＭＳ Ｐゴシック" panose="020B0600070205080204" pitchFamily="34" charset="-128"/>
            </a:endParaRPr>
          </a:p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9B4CE2-ADD1-2BF8-6A10-FB7AED26C8D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246502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FEF25-6050-1035-FBB5-AB279C5AC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77EC145B-208A-A070-BEE5-3FD9B7C137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0099F55-36DE-CD64-8E63-79A4EA7148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Dieser Reflexionsimpuls könnte methodisch z.B. in einer Ich-Du-Wir-Methodik bearbeitet werden (individuelle Reflexion, Austausch mit einem Peer, gemeinsame Diskussion).</a:t>
            </a:r>
          </a:p>
          <a:p>
            <a:r>
              <a:rPr lang="de-DE" dirty="0"/>
              <a:t>In der gemeinsame Diskussion könnten zentrale Themen fokussiert und identifiziert werden. Für mögliche Fokuspunkte siehe ausgeblendete Folie für das Fortbildungspersonal.</a:t>
            </a:r>
          </a:p>
          <a:p>
            <a:endParaRPr lang="de-DE" dirty="0"/>
          </a:p>
          <a:p>
            <a:r>
              <a:rPr lang="de-DE" dirty="0"/>
              <a:t>Bild: Generiert von ChatGPT, Ausschnitt SU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45C9415-27C7-4702-27B7-9BDD207F87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2477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5946874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Weiterführende Fragen</a:t>
            </a:r>
          </a:p>
          <a:p>
            <a:pPr marL="171450" indent="-171450">
              <a:buFontTx/>
              <a:buChar char="-"/>
            </a:pPr>
            <a:r>
              <a:rPr lang="de-DE" dirty="0"/>
              <a:t>Was von der Planung konnten Sie umsetzen? Wo hat es gehakt?</a:t>
            </a:r>
          </a:p>
          <a:p>
            <a:pPr marL="171450" indent="-171450">
              <a:buFontTx/>
              <a:buChar char="-"/>
            </a:pPr>
            <a:r>
              <a:rPr lang="de-DE" dirty="0"/>
              <a:t>Welchen Beobachtungen konnten Sie direkt während der Aufgabenbearbeitung nutzen? Wo hat es gehakt?</a:t>
            </a:r>
          </a:p>
          <a:p>
            <a:pPr marL="171450" marR="0" lvl="0" indent="-17145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Welchen Beobachtungen konnten Sie direkt für eine Klassendiskussion nutzen? Wo hat es gehakt?</a:t>
            </a:r>
          </a:p>
          <a:p>
            <a:pPr marL="171450" marR="0" lvl="0" indent="-17145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de-DE" dirty="0"/>
              <a:t>Welche Beobachtungen konnten Sie nicht wirklich sinnvoll nutzen, obwohl sie relevant gewesen wären?</a:t>
            </a:r>
          </a:p>
          <a:p>
            <a:pPr marL="171450" indent="-171450">
              <a:buFontTx/>
              <a:buChar char="-"/>
            </a:pP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36554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CA6F4-26A1-7CAD-6075-A4EC1581D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6CE66F-5966-F260-DD68-77A2C3F6DEF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B87795A-3620-28DE-12B4-92228DA246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Kurz wesentliche Erkenntnisse aus den Diskussionen zusammenfassen.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9A0650-2430-D953-4B54-39529965EE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931809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02455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289824"/>
            <a:ext cx="7772400" cy="800100"/>
          </a:xfrm>
          <a:prstGeom prst="rect">
            <a:avLst/>
          </a:prstGeom>
        </p:spPr>
        <p:txBody>
          <a:bodyPr anchor="ctr"/>
          <a:lstStyle>
            <a:lvl1pPr algn="ctr">
              <a:defRPr sz="1800" b="1" i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039523"/>
            <a:ext cx="7772400" cy="857250"/>
          </a:xfrm>
          <a:prstGeom prst="rect">
            <a:avLst/>
          </a:prstGeom>
          <a:noFill/>
        </p:spPr>
        <p:txBody>
          <a:bodyPr/>
          <a:lstStyle>
            <a:lvl1pPr algn="ctr">
              <a:defRPr sz="2800" b="1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F6B2559-3632-C179-8AF8-2B88A6F478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782" y="4170111"/>
            <a:ext cx="1280038" cy="60731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894080F-94AD-FAAF-592B-16722032E8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6400" y="4170110"/>
            <a:ext cx="1329532" cy="60731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13D603C-7112-7F56-5A8E-731983698B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86600" y="4410868"/>
            <a:ext cx="933546" cy="2412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B86BDD9-166F-4627-2A98-C45C0533778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077200" y="4261517"/>
            <a:ext cx="1016821" cy="540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AEC1075C-3441-5D32-E81A-B6838523B8D8}"/>
              </a:ext>
            </a:extLst>
          </p:cNvPr>
          <p:cNvSpPr/>
          <p:nvPr userDrawn="1"/>
        </p:nvSpPr>
        <p:spPr>
          <a:xfrm flipH="1">
            <a:off x="3703319" y="4686334"/>
            <a:ext cx="5440681" cy="4057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F58FDB79-4EF3-D446-A67B-2D5E6F677A29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H="1">
            <a:off x="0" y="4935600"/>
            <a:ext cx="9144000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ffectLst/>
        </p:spPr>
      </p:cxnSp>
    </p:spTree>
    <p:extLst>
      <p:ext uri="{BB962C8B-B14F-4D97-AF65-F5344CB8AC3E}">
        <p14:creationId xmlns:p14="http://schemas.microsoft.com/office/powerpoint/2010/main" val="205487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6" name="Inhaltsplatzhalter 8">
            <a:extLst>
              <a:ext uri="{FF2B5EF4-FFF2-40B4-BE49-F238E27FC236}">
                <a16:creationId xmlns:a16="http://schemas.microsoft.com/office/drawing/2014/main" id="{4F98D2C9-AC7E-6744-8902-141A85D9954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14350"/>
            <a:ext cx="8991600" cy="4359599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>
            <a:extLst>
              <a:ext uri="{FF2B5EF4-FFF2-40B4-BE49-F238E27FC236}">
                <a16:creationId xmlns:a16="http://schemas.microsoft.com/office/drawing/2014/main" id="{DA4FD86D-D5D9-A448-84B4-91850088E6F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813538" cy="436595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12D434B6-31E0-D427-1FDA-81CA5FCC62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6167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Unter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6C60C8-3D6D-024D-A6F1-3DA13E0476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EE17972-83D9-7D4B-9138-BBC1543F766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8991600" cy="3981709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86290803-80E5-9141-B6BE-C069199421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813538" cy="705628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F99C9899-D447-E446-812D-AD335FE682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0" y="456812"/>
            <a:ext cx="6260123" cy="248816"/>
          </a:xfrm>
          <a:solidFill>
            <a:schemeClr val="accent3"/>
          </a:solidFill>
        </p:spPr>
        <p:txBody>
          <a:bodyPr tIns="0" bIns="0" anchor="ctr"/>
          <a:lstStyle>
            <a:lvl1pPr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" name="Fußzeilenplatzhalter 3">
            <a:extLst>
              <a:ext uri="{FF2B5EF4-FFF2-40B4-BE49-F238E27FC236}">
                <a16:creationId xmlns:a16="http://schemas.microsoft.com/office/drawing/2014/main" id="{1B264938-73B3-0106-1F0A-5649777D8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8735193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bli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39102"/>
            <a:ext cx="8991600" cy="4334847"/>
          </a:xfrm>
        </p:spPr>
        <p:txBody>
          <a:bodyPr/>
          <a:lstStyle>
            <a:lvl2pPr marL="312738" indent="-303213">
              <a:spcAft>
                <a:spcPts val="0"/>
              </a:spcAft>
              <a:buFont typeface="+mj-lt"/>
              <a:buAutoNum type="arabicPeriod"/>
              <a:tabLst>
                <a:tab pos="11726863" algn="r"/>
              </a:tabLst>
              <a:defRPr sz="1800" b="1" i="0">
                <a:solidFill>
                  <a:schemeClr val="accent3"/>
                </a:solidFill>
              </a:defRPr>
            </a:lvl2pPr>
            <a:lvl3pPr marL="312738" indent="0">
              <a:spcAft>
                <a:spcPts val="0"/>
              </a:spcAft>
              <a:buNone/>
              <a:tabLst>
                <a:tab pos="11726863" algn="r"/>
              </a:tabLst>
              <a:defRPr sz="1600"/>
            </a:lvl3pPr>
            <a:lvl5pPr marL="313200" indent="0">
              <a:buNone/>
              <a:defRPr sz="14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4"/>
            <a:r>
              <a:rPr lang="de-DE" dirty="0"/>
              <a:t>Abstand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5BEE8B6E-DDFC-D6D6-530F-595D925AA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24175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39102"/>
            <a:ext cx="8991600" cy="4334847"/>
          </a:xfrm>
        </p:spPr>
        <p:txBody>
          <a:bodyPr/>
          <a:lstStyle>
            <a:lvl3pPr marL="342900" indent="-342900">
              <a:buFont typeface="+mj-lt"/>
              <a:buAutoNum type="alphaLcParenR"/>
              <a:defRPr/>
            </a:lvl3pPr>
            <a:lvl4pPr marL="361950" indent="0">
              <a:buNone/>
              <a:tabLst>
                <a:tab pos="11726863" algn="r"/>
              </a:tabLst>
              <a:defRPr/>
            </a:lvl4pPr>
            <a:lvl5pPr marL="365125" indent="0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52B34E8C-9232-B348-BE46-AB3A106070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127738" cy="457460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pic>
        <p:nvPicPr>
          <p:cNvPr id="9" name="Inhaltsplatzhalter 1">
            <a:extLst>
              <a:ext uri="{FF2B5EF4-FFF2-40B4-BE49-F238E27FC236}">
                <a16:creationId xmlns:a16="http://schemas.microsoft.com/office/drawing/2014/main" id="{2600F3F7-C14C-1F4D-9348-C6F07F381D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396" y="36997"/>
            <a:ext cx="773906" cy="108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B14A536C-688F-3580-5192-C3D4C9230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41509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- Neues Teil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0" y="1200150"/>
            <a:ext cx="7010400" cy="2286000"/>
          </a:xfrm>
          <a:ln>
            <a:solidFill>
              <a:schemeClr val="accent2"/>
            </a:solidFill>
          </a:ln>
        </p:spPr>
        <p:txBody>
          <a:bodyPr anchor="ctr"/>
          <a:lstStyle>
            <a:lvl1pPr marL="533400" indent="-171450" algn="l">
              <a:buFont typeface="Arial" panose="020B0604020202020204" pitchFamily="34" charset="0"/>
              <a:buChar char="•"/>
              <a:tabLst>
                <a:tab pos="11726863" algn="r"/>
              </a:tabLst>
              <a:defRPr b="0"/>
            </a:lvl1pPr>
            <a:lvl2pPr algn="ctr"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Titelplatzhalter 4">
            <a:extLst>
              <a:ext uri="{FF2B5EF4-FFF2-40B4-BE49-F238E27FC236}">
                <a16:creationId xmlns:a16="http://schemas.microsoft.com/office/drawing/2014/main" id="{C16E69B2-E547-4149-B2F7-D838196B80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/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A75EBBB7-22AA-0AC7-F314-49CCE85FC2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34773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ischentitel - Neues Teil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6" name="Titelplatzhalter 4">
            <a:extLst>
              <a:ext uri="{FF2B5EF4-FFF2-40B4-BE49-F238E27FC236}">
                <a16:creationId xmlns:a16="http://schemas.microsoft.com/office/drawing/2014/main" id="{C16E69B2-E547-4149-B2F7-D838196B80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/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5962D911-67D1-2113-6DF1-9E789C41D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15628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- Neue Unter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F93E5409-C273-DE48-ACD7-7B2C368DBDE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0" y="1200150"/>
            <a:ext cx="7010400" cy="2286000"/>
          </a:xfrm>
          <a:ln>
            <a:solidFill>
              <a:schemeClr val="accent3"/>
            </a:solidFill>
          </a:ln>
        </p:spPr>
        <p:txBody>
          <a:bodyPr anchor="ctr"/>
          <a:lstStyle>
            <a:lvl1pPr marL="361950" indent="0" algn="l">
              <a:buFont typeface="Arial" panose="020B0604020202020204" pitchFamily="34" charset="0"/>
              <a:buNone/>
              <a:tabLst>
                <a:tab pos="11726863" algn="r"/>
              </a:tabLst>
              <a:defRPr b="0"/>
            </a:lvl1pPr>
            <a:lvl2pPr algn="ctr"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platzhalter 4">
            <a:extLst>
              <a:ext uri="{FF2B5EF4-FFF2-40B4-BE49-F238E27FC236}">
                <a16:creationId xmlns:a16="http://schemas.microsoft.com/office/drawing/2014/main" id="{D0AB54B5-410C-554B-B5DD-A5C01E148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rgbClr val="D8FFFD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8AF7B299-F36F-F28E-7CD6-8060BA07A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392087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>
            <a:extLst>
              <a:ext uri="{FF2B5EF4-FFF2-40B4-BE49-F238E27FC236}">
                <a16:creationId xmlns:a16="http://schemas.microsoft.com/office/drawing/2014/main" id="{8D8F4635-293C-0B47-9233-A8FE5916699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4951704"/>
            <a:ext cx="609600" cy="17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000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7F7F7F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75E97B6-0C16-6347-9216-86F55C833B56}" type="slidenum">
              <a:rPr lang="de-DE" altLang="de-DE" smtClean="0"/>
              <a:pPr>
                <a:defRPr/>
              </a:pPr>
              <a:t>‹Nr.›</a:t>
            </a:fld>
            <a:endParaRPr lang="de-DE" altLang="de-DE" sz="900" dirty="0"/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9E753182-5600-E24D-98FC-37A19247697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98277" y="4936153"/>
            <a:ext cx="5345723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029" name="Textplatzhalter 2">
            <a:extLst>
              <a:ext uri="{FF2B5EF4-FFF2-40B4-BE49-F238E27FC236}">
                <a16:creationId xmlns:a16="http://schemas.microsoft.com/office/drawing/2014/main" id="{365ADCDE-5DD6-1041-8AC4-4EF6E7DB70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539102"/>
            <a:ext cx="8991600" cy="433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Mastertextformat bearbeiten</a:t>
            </a:r>
          </a:p>
          <a:p>
            <a:pPr lvl="1"/>
            <a:r>
              <a:rPr lang="de-DE" altLang="de-DE" dirty="0"/>
              <a:t>Erste Ebene</a:t>
            </a:r>
          </a:p>
          <a:p>
            <a:pPr lvl="2"/>
            <a:r>
              <a:rPr lang="de-DE" altLang="de-DE" dirty="0"/>
              <a:t>Zweite Ebene</a:t>
            </a:r>
          </a:p>
          <a:p>
            <a:pPr lvl="3"/>
            <a:r>
              <a:rPr lang="de-DE" altLang="de-DE" dirty="0"/>
              <a:t>Dritte Ebene</a:t>
            </a:r>
          </a:p>
          <a:p>
            <a:pPr lvl="4"/>
            <a:r>
              <a:rPr lang="de-DE" altLang="de-DE" dirty="0"/>
              <a:t>Vierte Ebene</a:t>
            </a:r>
          </a:p>
        </p:txBody>
      </p:sp>
      <p:sp>
        <p:nvSpPr>
          <p:cNvPr id="3" name="Titelplatzhalter 4">
            <a:extLst>
              <a:ext uri="{FF2B5EF4-FFF2-40B4-BE49-F238E27FC236}">
                <a16:creationId xmlns:a16="http://schemas.microsoft.com/office/drawing/2014/main" id="{9304A4DE-E369-FF42-9FFD-1A32C0D135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6260123" cy="3680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110542A-30E2-E338-A6F8-37697057F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78" r:id="rId2"/>
    <p:sldLayoutId id="2147483868" r:id="rId3"/>
    <p:sldLayoutId id="2147483870" r:id="rId4"/>
    <p:sldLayoutId id="2147483869" r:id="rId5"/>
    <p:sldLayoutId id="2147483866" r:id="rId6"/>
    <p:sldLayoutId id="2147483877" r:id="rId7"/>
    <p:sldLayoutId id="2147483872" r:id="rId8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+mj-lt"/>
          <a:ea typeface="ＭＳ Ｐゴシック" panose="020B0600070205080204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9pPr>
    </p:titleStyle>
    <p:bodyStyle>
      <a:lvl1pPr marL="9525" indent="-9525" algn="l" rtl="0" eaLnBrk="0" fontAlgn="base" hangingPunct="0">
        <a:spcBef>
          <a:spcPct val="0"/>
        </a:spcBef>
        <a:spcAft>
          <a:spcPts val="300"/>
        </a:spcAft>
        <a:tabLst>
          <a:tab pos="11726863" algn="r"/>
        </a:tabLst>
        <a:defRPr sz="1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-128"/>
        </a:defRPr>
      </a:lvl1pPr>
      <a:lvl2pPr marL="9525" algn="l" rtl="0" eaLnBrk="0" fontAlgn="base" hangingPunct="0">
        <a:spcBef>
          <a:spcPct val="0"/>
        </a:spcBef>
        <a:spcAft>
          <a:spcPts val="600"/>
        </a:spcAft>
        <a:tabLst>
          <a:tab pos="11726863" algn="r"/>
        </a:tabLst>
        <a:defRPr sz="1800">
          <a:solidFill>
            <a:schemeClr val="tx1"/>
          </a:solidFill>
          <a:latin typeface="+mn-lt"/>
          <a:ea typeface="ＭＳ Ｐゴシック" panose="020B0600070205080204" pitchFamily="34" charset="-128"/>
        </a:defRPr>
      </a:lvl2pPr>
      <a:lvl3pPr marL="176213" indent="-176213" algn="l" rtl="0" eaLnBrk="0" fontAlgn="base" hangingPunct="0">
        <a:spcBef>
          <a:spcPct val="0"/>
        </a:spcBef>
        <a:spcAft>
          <a:spcPts val="200"/>
        </a:spcAft>
        <a:buFont typeface="Arial" panose="020B0604020202020204" pitchFamily="34" charset="0"/>
        <a:buChar char="•"/>
        <a:tabLst>
          <a:tab pos="11726863" algn="r"/>
        </a:tabLst>
        <a:defRPr sz="1600">
          <a:solidFill>
            <a:schemeClr val="tx1"/>
          </a:solidFill>
          <a:latin typeface="+mn-lt"/>
          <a:ea typeface="ＭＳ Ｐゴシック" panose="020B0600070205080204" pitchFamily="34" charset="-128"/>
        </a:defRPr>
      </a:lvl3pPr>
      <a:lvl4pPr marL="365125" indent="-188913" algn="l" rtl="0" eaLnBrk="0" fontAlgn="base" hangingPunct="0">
        <a:spcBef>
          <a:spcPct val="0"/>
        </a:spcBef>
        <a:spcAft>
          <a:spcPts val="200"/>
        </a:spcAft>
        <a:buFont typeface="Symbol" pitchFamily="2" charset="2"/>
        <a:buChar char="-"/>
        <a:tabLst>
          <a:tab pos="11726863" algn="r"/>
        </a:tabLst>
        <a:defRPr sz="1400">
          <a:solidFill>
            <a:schemeClr val="tx1"/>
          </a:solidFill>
          <a:latin typeface="+mn-lt"/>
          <a:ea typeface="ＭＳ Ｐゴシック" panose="020B0600070205080204" pitchFamily="34" charset="-128"/>
        </a:defRPr>
      </a:lvl4pPr>
      <a:lvl5pPr marL="536575" indent="-171450" algn="l" rtl="0" eaLnBrk="0" fontAlgn="base" hangingPunct="0">
        <a:spcBef>
          <a:spcPct val="0"/>
        </a:spcBef>
        <a:spcAft>
          <a:spcPct val="0"/>
        </a:spcAft>
        <a:buFont typeface="Courier New" panose="02070309020205020404" pitchFamily="49" charset="0"/>
        <a:buChar char="o"/>
        <a:tabLst>
          <a:tab pos="11726863" algn="r"/>
        </a:tabLst>
        <a:defRPr sz="1200">
          <a:solidFill>
            <a:schemeClr val="tx1"/>
          </a:solidFill>
          <a:latin typeface="+mn-lt"/>
          <a:ea typeface="ＭＳ Ｐゴシック" panose="020B0600070205080204" pitchFamily="34" charset="-128"/>
        </a:defRPr>
      </a:lvl5pPr>
      <a:lvl6pPr marL="1081088" indent="0" algn="r" rtl="0" eaLnBrk="1" fontAlgn="base" hangingPunct="1">
        <a:spcBef>
          <a:spcPts val="0"/>
        </a:spcBef>
        <a:spcAft>
          <a:spcPts val="300"/>
        </a:spcAft>
        <a:buNone/>
        <a:defRPr sz="18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803E5-6B55-22F5-F10E-19BCE946A7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Untertitel 3">
            <a:extLst>
              <a:ext uri="{FF2B5EF4-FFF2-40B4-BE49-F238E27FC236}">
                <a16:creationId xmlns:a16="http://schemas.microsoft.com/office/drawing/2014/main" id="{AFEA1701-F4BC-1C10-F5E8-FFAD20E5D9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571750"/>
            <a:ext cx="7772400" cy="1066800"/>
          </a:xfrm>
        </p:spPr>
        <p:txBody>
          <a:bodyPr/>
          <a:lstStyle/>
          <a:p>
            <a:pPr marL="0" indent="0" eaLnBrk="1" hangingPunct="1"/>
            <a:r>
              <a:rPr lang="de-DE" altLang="de-DE" b="0" dirty="0">
                <a:solidFill>
                  <a:schemeClr val="accent3"/>
                </a:solidFill>
              </a:rPr>
              <a:t>Fortbildungstag 2</a:t>
            </a:r>
            <a:endParaRPr lang="de-DE" altLang="de-DE" b="1" i="0" dirty="0">
              <a:solidFill>
                <a:schemeClr val="accent3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146" name="Titel 1">
            <a:extLst>
              <a:ext uri="{FF2B5EF4-FFF2-40B4-BE49-F238E27FC236}">
                <a16:creationId xmlns:a16="http://schemas.microsoft.com/office/drawing/2014/main" id="{2ECDB15B-4DD0-4942-699C-5A2C78AACE6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57350"/>
            <a:ext cx="7772400" cy="857250"/>
          </a:xfrm>
        </p:spPr>
        <p:txBody>
          <a:bodyPr/>
          <a:lstStyle/>
          <a:p>
            <a:pPr eaLnBrk="1" hangingPunct="1"/>
            <a:r>
              <a:rPr lang="de-DE" altLang="de-DE" b="1" dirty="0">
                <a:ea typeface="ＭＳ Ｐゴシック" panose="020B0600070205080204" pitchFamily="34" charset="-128"/>
              </a:rPr>
              <a:t>Praktiken zur Diagnose und Intervention im Mathematikunterricht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1346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45F9F-8413-6DC4-0FB9-3FD714A03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D7A6BC-40BF-5F2C-513E-ACB8B0AB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85AF2E-3D39-B6ED-6974-C9264048AE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9B37556E-2D6A-1333-3AD3-B3B4095DF40A}"/>
              </a:ext>
            </a:extLst>
          </p:cNvPr>
          <p:cNvSpPr txBox="1">
            <a:spLocks/>
          </p:cNvSpPr>
          <p:nvPr/>
        </p:nvSpPr>
        <p:spPr>
          <a:xfrm>
            <a:off x="6330462" y="0"/>
            <a:ext cx="2813538" cy="705628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r"/>
            <a:r>
              <a:rPr lang="de-DE" altLang="de-DE" sz="1000" b="0" kern="0" dirty="0"/>
              <a:t>basierend auf Stein et al., 2008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BFD1CA8-DB5E-DCE2-5557-E3D0ED0B42C6}"/>
              </a:ext>
            </a:extLst>
          </p:cNvPr>
          <p:cNvSpPr/>
          <p:nvPr/>
        </p:nvSpPr>
        <p:spPr>
          <a:xfrm>
            <a:off x="5709715" y="1123950"/>
            <a:ext cx="3281885" cy="3200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bIns="0" rtlCol="0" anchor="b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nutzen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86B0E4F0-EEDF-DE34-F1FC-BC0DF4DFEECA}"/>
              </a:ext>
            </a:extLst>
          </p:cNvPr>
          <p:cNvGrpSpPr/>
          <p:nvPr/>
        </p:nvGrpSpPr>
        <p:grpSpPr>
          <a:xfrm>
            <a:off x="5956296" y="1291883"/>
            <a:ext cx="2788721" cy="2600739"/>
            <a:chOff x="3177638" y="1672883"/>
            <a:chExt cx="2788721" cy="260073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EB5D792D-366B-4E16-AD3E-BE3CE9C71DE6}"/>
                </a:ext>
              </a:extLst>
            </p:cNvPr>
            <p:cNvSpPr/>
            <p:nvPr/>
          </p:nvSpPr>
          <p:spPr>
            <a:xfrm>
              <a:off x="3177638" y="1672883"/>
              <a:ext cx="2788721" cy="242286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diagnostizieren</a:t>
              </a:r>
            </a:p>
          </p:txBody>
        </p:sp>
        <p:sp>
          <p:nvSpPr>
            <p:cNvPr id="16" name="Dreieck 15">
              <a:extLst>
                <a:ext uri="{FF2B5EF4-FFF2-40B4-BE49-F238E27FC236}">
                  <a16:creationId xmlns:a16="http://schemas.microsoft.com/office/drawing/2014/main" id="{B23177F4-A634-BCF3-8288-C6559B036EE8}"/>
                </a:ext>
              </a:extLst>
            </p:cNvPr>
            <p:cNvSpPr/>
            <p:nvPr/>
          </p:nvSpPr>
          <p:spPr>
            <a:xfrm rot="10800000">
              <a:off x="4381495" y="4103227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BD8E7935-5F86-7FB9-48FB-9E03B7EFDA8B}"/>
              </a:ext>
            </a:extLst>
          </p:cNvPr>
          <p:cNvGrpSpPr/>
          <p:nvPr/>
        </p:nvGrpSpPr>
        <p:grpSpPr>
          <a:xfrm>
            <a:off x="6292371" y="1444809"/>
            <a:ext cx="2192774" cy="1795640"/>
            <a:chOff x="3513713" y="1825809"/>
            <a:chExt cx="2192774" cy="179564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CAEB006D-68B9-944C-D636-1A74C7AB66CC}"/>
                </a:ext>
              </a:extLst>
            </p:cNvPr>
            <p:cNvSpPr/>
            <p:nvPr/>
          </p:nvSpPr>
          <p:spPr>
            <a:xfrm>
              <a:off x="3513713" y="1825809"/>
              <a:ext cx="2192774" cy="16216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beobachten</a:t>
              </a:r>
            </a:p>
          </p:txBody>
        </p:sp>
        <p:sp>
          <p:nvSpPr>
            <p:cNvPr id="15" name="Dreieck 14">
              <a:extLst>
                <a:ext uri="{FF2B5EF4-FFF2-40B4-BE49-F238E27FC236}">
                  <a16:creationId xmlns:a16="http://schemas.microsoft.com/office/drawing/2014/main" id="{8408A1BD-983E-BFA6-BAF0-9CEE7957449D}"/>
                </a:ext>
              </a:extLst>
            </p:cNvPr>
            <p:cNvSpPr/>
            <p:nvPr/>
          </p:nvSpPr>
          <p:spPr>
            <a:xfrm rot="10800000">
              <a:off x="4381495" y="3451054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CF95A7E-7A64-5593-2370-767A975BD232}"/>
              </a:ext>
            </a:extLst>
          </p:cNvPr>
          <p:cNvGrpSpPr/>
          <p:nvPr/>
        </p:nvGrpSpPr>
        <p:grpSpPr>
          <a:xfrm>
            <a:off x="6488149" y="1874308"/>
            <a:ext cx="1780184" cy="801815"/>
            <a:chOff x="3709491" y="2255308"/>
            <a:chExt cx="1780184" cy="801815"/>
          </a:xfrm>
          <a:solidFill>
            <a:schemeClr val="bg1"/>
          </a:solidFill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687803A0-757F-0F9D-0E0D-E72616E11E2F}"/>
                </a:ext>
              </a:extLst>
            </p:cNvPr>
            <p:cNvSpPr/>
            <p:nvPr/>
          </p:nvSpPr>
          <p:spPr>
            <a:xfrm>
              <a:off x="3709491" y="2255308"/>
              <a:ext cx="1780184" cy="633882"/>
            </a:xfrm>
            <a:prstGeom prst="roundRect">
              <a:avLst/>
            </a:prstGeom>
            <a:grpFill/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analysieren</a:t>
              </a:r>
            </a:p>
          </p:txBody>
        </p:sp>
        <p:sp>
          <p:nvSpPr>
            <p:cNvPr id="5" name="Dreieck 4">
              <a:extLst>
                <a:ext uri="{FF2B5EF4-FFF2-40B4-BE49-F238E27FC236}">
                  <a16:creationId xmlns:a16="http://schemas.microsoft.com/office/drawing/2014/main" id="{166BA4F0-DF46-CFC3-61BF-72CCF5D86A59}"/>
                </a:ext>
              </a:extLst>
            </p:cNvPr>
            <p:cNvSpPr/>
            <p:nvPr/>
          </p:nvSpPr>
          <p:spPr>
            <a:xfrm rot="10800000">
              <a:off x="4381498" y="2886728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E8F65D88-C9D6-776D-F83A-B7A63CD17550}"/>
              </a:ext>
            </a:extLst>
          </p:cNvPr>
          <p:cNvGrpSpPr/>
          <p:nvPr/>
        </p:nvGrpSpPr>
        <p:grpSpPr>
          <a:xfrm>
            <a:off x="205318" y="814663"/>
            <a:ext cx="6628374" cy="1286707"/>
            <a:chOff x="129118" y="1195663"/>
            <a:chExt cx="6628374" cy="1286707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B961FE2E-5F73-6710-8603-080102EB13A4}"/>
                </a:ext>
              </a:extLst>
            </p:cNvPr>
            <p:cNvSpPr/>
            <p:nvPr/>
          </p:nvSpPr>
          <p:spPr>
            <a:xfrm>
              <a:off x="129118" y="1195663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26985683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661511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837531 w 4900082"/>
                        <a:gd name="connsiteY3" fmla="*/ 0 h 630146"/>
                        <a:gd name="connsiteX4" fmla="*/ 2303039 w 4900082"/>
                        <a:gd name="connsiteY4" fmla="*/ 0 h 630146"/>
                        <a:gd name="connsiteX5" fmla="*/ 2915549 w 4900082"/>
                        <a:gd name="connsiteY5" fmla="*/ 0 h 630146"/>
                        <a:gd name="connsiteX6" fmla="*/ 3528059 w 4900082"/>
                        <a:gd name="connsiteY6" fmla="*/ 0 h 630146"/>
                        <a:gd name="connsiteX7" fmla="*/ 4140569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336573 w 4900082"/>
                        <a:gd name="connsiteY10" fmla="*/ 630146 h 630146"/>
                        <a:gd name="connsiteX11" fmla="*/ 3822064 w 4900082"/>
                        <a:gd name="connsiteY11" fmla="*/ 630146 h 630146"/>
                        <a:gd name="connsiteX12" fmla="*/ 3258555 w 4900082"/>
                        <a:gd name="connsiteY12" fmla="*/ 630146 h 630146"/>
                        <a:gd name="connsiteX13" fmla="*/ 2793047 w 4900082"/>
                        <a:gd name="connsiteY13" fmla="*/ 630146 h 630146"/>
                        <a:gd name="connsiteX14" fmla="*/ 2131536 w 4900082"/>
                        <a:gd name="connsiteY14" fmla="*/ 630146 h 630146"/>
                        <a:gd name="connsiteX15" fmla="*/ 1568026 w 4900082"/>
                        <a:gd name="connsiteY15" fmla="*/ 630146 h 630146"/>
                        <a:gd name="connsiteX16" fmla="*/ 1102518 w 4900082"/>
                        <a:gd name="connsiteY16" fmla="*/ 630146 h 630146"/>
                        <a:gd name="connsiteX17" fmla="*/ 588010 w 4900082"/>
                        <a:gd name="connsiteY17" fmla="*/ 630146 h 630146"/>
                        <a:gd name="connsiteX18" fmla="*/ 0 w 4900082"/>
                        <a:gd name="connsiteY18" fmla="*/ 630146 h 630146"/>
                        <a:gd name="connsiteX19" fmla="*/ 0 w 4900082"/>
                        <a:gd name="connsiteY19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156332" y="-5790"/>
                            <a:pt x="492728" y="6326"/>
                            <a:pt x="661511" y="0"/>
                          </a:cubicBezTo>
                          <a:cubicBezTo>
                            <a:pt x="830294" y="-6326"/>
                            <a:pt x="1030302" y="-6392"/>
                            <a:pt x="1274021" y="0"/>
                          </a:cubicBezTo>
                          <a:cubicBezTo>
                            <a:pt x="1517740" y="6392"/>
                            <a:pt x="1635201" y="12677"/>
                            <a:pt x="1837531" y="0"/>
                          </a:cubicBezTo>
                          <a:cubicBezTo>
                            <a:pt x="2039861" y="-12677"/>
                            <a:pt x="2191324" y="-1994"/>
                            <a:pt x="2303039" y="0"/>
                          </a:cubicBezTo>
                          <a:cubicBezTo>
                            <a:pt x="2414754" y="1994"/>
                            <a:pt x="2705471" y="8582"/>
                            <a:pt x="2915549" y="0"/>
                          </a:cubicBezTo>
                          <a:cubicBezTo>
                            <a:pt x="3125627" y="-8582"/>
                            <a:pt x="3261898" y="-18271"/>
                            <a:pt x="3528059" y="0"/>
                          </a:cubicBezTo>
                          <a:cubicBezTo>
                            <a:pt x="3794220" y="18271"/>
                            <a:pt x="4006578" y="29956"/>
                            <a:pt x="4140569" y="0"/>
                          </a:cubicBezTo>
                          <a:cubicBezTo>
                            <a:pt x="4274560" y="-29956"/>
                            <a:pt x="4705286" y="-26913"/>
                            <a:pt x="4900082" y="0"/>
                          </a:cubicBezTo>
                          <a:cubicBezTo>
                            <a:pt x="4924485" y="218877"/>
                            <a:pt x="4895713" y="323074"/>
                            <a:pt x="4900082" y="630146"/>
                          </a:cubicBezTo>
                          <a:cubicBezTo>
                            <a:pt x="4667293" y="602538"/>
                            <a:pt x="4551654" y="631668"/>
                            <a:pt x="4336573" y="630146"/>
                          </a:cubicBezTo>
                          <a:cubicBezTo>
                            <a:pt x="4121492" y="628624"/>
                            <a:pt x="4041597" y="648023"/>
                            <a:pt x="3822064" y="630146"/>
                          </a:cubicBezTo>
                          <a:cubicBezTo>
                            <a:pt x="3602531" y="612269"/>
                            <a:pt x="3469322" y="626881"/>
                            <a:pt x="3258555" y="630146"/>
                          </a:cubicBezTo>
                          <a:cubicBezTo>
                            <a:pt x="3047788" y="633411"/>
                            <a:pt x="2917294" y="644359"/>
                            <a:pt x="2793047" y="630146"/>
                          </a:cubicBezTo>
                          <a:cubicBezTo>
                            <a:pt x="2668800" y="615933"/>
                            <a:pt x="2398070" y="637755"/>
                            <a:pt x="2131536" y="630146"/>
                          </a:cubicBezTo>
                          <a:cubicBezTo>
                            <a:pt x="1865002" y="622537"/>
                            <a:pt x="1784550" y="618371"/>
                            <a:pt x="1568026" y="630146"/>
                          </a:cubicBezTo>
                          <a:cubicBezTo>
                            <a:pt x="1351502" y="641922"/>
                            <a:pt x="1297798" y="630795"/>
                            <a:pt x="1102518" y="630146"/>
                          </a:cubicBezTo>
                          <a:cubicBezTo>
                            <a:pt x="907238" y="629497"/>
                            <a:pt x="742122" y="607732"/>
                            <a:pt x="588010" y="630146"/>
                          </a:cubicBezTo>
                          <a:cubicBezTo>
                            <a:pt x="433898" y="652560"/>
                            <a:pt x="237818" y="652826"/>
                            <a:pt x="0" y="630146"/>
                          </a:cubicBezTo>
                          <a:cubicBezTo>
                            <a:pt x="27860" y="466694"/>
                            <a:pt x="677" y="30736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Welche Aufgaben sind für meinen Zweck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mehr oder weniger gut geeignet?</a:t>
              </a:r>
            </a:p>
          </p:txBody>
        </p: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F7F9D735-C03A-037E-9101-F7FC1EFFF131}"/>
                </a:ext>
              </a:extLst>
            </p:cNvPr>
            <p:cNvCxnSpPr>
              <a:cxnSpLocks/>
              <a:stCxn id="26" idx="3"/>
            </p:cNvCxnSpPr>
            <p:nvPr/>
          </p:nvCxnSpPr>
          <p:spPr>
            <a:xfrm>
              <a:off x="5029200" y="1510736"/>
              <a:ext cx="1728292" cy="971634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F77DEEC2-8D00-AFBE-B701-4895FF7C9AF5}"/>
              </a:ext>
            </a:extLst>
          </p:cNvPr>
          <p:cNvGrpSpPr/>
          <p:nvPr/>
        </p:nvGrpSpPr>
        <p:grpSpPr>
          <a:xfrm>
            <a:off x="205318" y="1776896"/>
            <a:ext cx="6576482" cy="1039550"/>
            <a:chOff x="129118" y="2157896"/>
            <a:chExt cx="6576482" cy="1039550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B0D648EB-E124-D6FD-5163-CEAA47371847}"/>
                </a:ext>
              </a:extLst>
            </p:cNvPr>
            <p:cNvSpPr/>
            <p:nvPr/>
          </p:nvSpPr>
          <p:spPr>
            <a:xfrm>
              <a:off x="129118" y="2157896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3014307374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563509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739529 w 4900082"/>
                        <a:gd name="connsiteY3" fmla="*/ 0 h 630146"/>
                        <a:gd name="connsiteX4" fmla="*/ 2352039 w 4900082"/>
                        <a:gd name="connsiteY4" fmla="*/ 0 h 630146"/>
                        <a:gd name="connsiteX5" fmla="*/ 3013550 w 4900082"/>
                        <a:gd name="connsiteY5" fmla="*/ 0 h 630146"/>
                        <a:gd name="connsiteX6" fmla="*/ 3479058 w 4900082"/>
                        <a:gd name="connsiteY6" fmla="*/ 0 h 630146"/>
                        <a:gd name="connsiteX7" fmla="*/ 3993567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238571 w 4900082"/>
                        <a:gd name="connsiteY10" fmla="*/ 630146 h 630146"/>
                        <a:gd name="connsiteX11" fmla="*/ 3773063 w 4900082"/>
                        <a:gd name="connsiteY11" fmla="*/ 630146 h 630146"/>
                        <a:gd name="connsiteX12" fmla="*/ 3111552 w 4900082"/>
                        <a:gd name="connsiteY12" fmla="*/ 630146 h 630146"/>
                        <a:gd name="connsiteX13" fmla="*/ 2597043 w 4900082"/>
                        <a:gd name="connsiteY13" fmla="*/ 630146 h 630146"/>
                        <a:gd name="connsiteX14" fmla="*/ 2082535 w 4900082"/>
                        <a:gd name="connsiteY14" fmla="*/ 630146 h 630146"/>
                        <a:gd name="connsiteX15" fmla="*/ 1421024 w 4900082"/>
                        <a:gd name="connsiteY15" fmla="*/ 630146 h 630146"/>
                        <a:gd name="connsiteX16" fmla="*/ 955516 w 4900082"/>
                        <a:gd name="connsiteY16" fmla="*/ 630146 h 630146"/>
                        <a:gd name="connsiteX17" fmla="*/ 0 w 4900082"/>
                        <a:gd name="connsiteY17" fmla="*/ 630146 h 630146"/>
                        <a:gd name="connsiteX18" fmla="*/ 0 w 4900082"/>
                        <a:gd name="connsiteY18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235224" y="9405"/>
                            <a:pt x="389709" y="-2481"/>
                            <a:pt x="563509" y="0"/>
                          </a:cubicBezTo>
                          <a:cubicBezTo>
                            <a:pt x="737309" y="2481"/>
                            <a:pt x="1119254" y="18020"/>
                            <a:pt x="1274021" y="0"/>
                          </a:cubicBezTo>
                          <a:cubicBezTo>
                            <a:pt x="1428788" y="-18020"/>
                            <a:pt x="1589761" y="1293"/>
                            <a:pt x="1739529" y="0"/>
                          </a:cubicBezTo>
                          <a:cubicBezTo>
                            <a:pt x="1889297" y="-1293"/>
                            <a:pt x="2114896" y="-5022"/>
                            <a:pt x="2352039" y="0"/>
                          </a:cubicBezTo>
                          <a:cubicBezTo>
                            <a:pt x="2589182" y="5022"/>
                            <a:pt x="2693589" y="-10206"/>
                            <a:pt x="3013550" y="0"/>
                          </a:cubicBezTo>
                          <a:cubicBezTo>
                            <a:pt x="3333511" y="10206"/>
                            <a:pt x="3324632" y="-22194"/>
                            <a:pt x="3479058" y="0"/>
                          </a:cubicBezTo>
                          <a:cubicBezTo>
                            <a:pt x="3633484" y="22194"/>
                            <a:pt x="3782055" y="-21573"/>
                            <a:pt x="3993567" y="0"/>
                          </a:cubicBezTo>
                          <a:cubicBezTo>
                            <a:pt x="4205079" y="21573"/>
                            <a:pt x="4545264" y="-2270"/>
                            <a:pt x="4900082" y="0"/>
                          </a:cubicBezTo>
                          <a:cubicBezTo>
                            <a:pt x="4870072" y="256836"/>
                            <a:pt x="4889164" y="437086"/>
                            <a:pt x="4900082" y="630146"/>
                          </a:cubicBezTo>
                          <a:cubicBezTo>
                            <a:pt x="4601470" y="638239"/>
                            <a:pt x="4524078" y="598768"/>
                            <a:pt x="4238571" y="630146"/>
                          </a:cubicBezTo>
                          <a:cubicBezTo>
                            <a:pt x="3953064" y="661524"/>
                            <a:pt x="3949922" y="617693"/>
                            <a:pt x="3773063" y="630146"/>
                          </a:cubicBezTo>
                          <a:cubicBezTo>
                            <a:pt x="3596204" y="642599"/>
                            <a:pt x="3374887" y="643339"/>
                            <a:pt x="3111552" y="630146"/>
                          </a:cubicBezTo>
                          <a:cubicBezTo>
                            <a:pt x="2848217" y="616953"/>
                            <a:pt x="2744449" y="612707"/>
                            <a:pt x="2597043" y="630146"/>
                          </a:cubicBezTo>
                          <a:cubicBezTo>
                            <a:pt x="2449637" y="647585"/>
                            <a:pt x="2230247" y="637668"/>
                            <a:pt x="2082535" y="630146"/>
                          </a:cubicBezTo>
                          <a:cubicBezTo>
                            <a:pt x="1934823" y="622624"/>
                            <a:pt x="1732858" y="660768"/>
                            <a:pt x="1421024" y="630146"/>
                          </a:cubicBezTo>
                          <a:cubicBezTo>
                            <a:pt x="1109190" y="599524"/>
                            <a:pt x="1182362" y="631982"/>
                            <a:pt x="955516" y="630146"/>
                          </a:cubicBezTo>
                          <a:cubicBezTo>
                            <a:pt x="728670" y="628310"/>
                            <a:pt x="312911" y="623553"/>
                            <a:pt x="0" y="630146"/>
                          </a:cubicBezTo>
                          <a:cubicBezTo>
                            <a:pt x="67" y="336188"/>
                            <a:pt x="17498" y="174321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Wie erhalte ich möglichst verlässliche Informationen über das Denken der Lernenden?</a:t>
              </a:r>
            </a:p>
          </p:txBody>
        </p:sp>
        <p:cxnSp>
          <p:nvCxnSpPr>
            <p:cNvPr id="32" name="Gerade Verbindung 31">
              <a:extLst>
                <a:ext uri="{FF2B5EF4-FFF2-40B4-BE49-F238E27FC236}">
                  <a16:creationId xmlns:a16="http://schemas.microsoft.com/office/drawing/2014/main" id="{C7C9C1F3-8FA0-D8F4-F407-101B9E4A3CD4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5029200" y="2472969"/>
              <a:ext cx="1676400" cy="724477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6ED564E5-F7EC-7C98-5E8A-3C1B5A538005}"/>
              </a:ext>
            </a:extLst>
          </p:cNvPr>
          <p:cNvGrpSpPr/>
          <p:nvPr/>
        </p:nvGrpSpPr>
        <p:grpSpPr>
          <a:xfrm>
            <a:off x="205318" y="2737731"/>
            <a:ext cx="6430661" cy="684472"/>
            <a:chOff x="129118" y="3118731"/>
            <a:chExt cx="6430661" cy="684472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B37103D4-20FD-4D69-24DD-1F37C9637633}"/>
                </a:ext>
              </a:extLst>
            </p:cNvPr>
            <p:cNvSpPr/>
            <p:nvPr/>
          </p:nvSpPr>
          <p:spPr>
            <a:xfrm>
              <a:off x="129118" y="3118731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15597123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690528 w 4900082"/>
                        <a:gd name="connsiteY3" fmla="*/ 0 h 624903"/>
                        <a:gd name="connsiteX4" fmla="*/ 2401040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430057 w 4900082"/>
                        <a:gd name="connsiteY6" fmla="*/ 0 h 624903"/>
                        <a:gd name="connsiteX7" fmla="*/ 4042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434574 w 4900082"/>
                        <a:gd name="connsiteY10" fmla="*/ 624903 h 624903"/>
                        <a:gd name="connsiteX11" fmla="*/ 3871065 w 4900082"/>
                        <a:gd name="connsiteY11" fmla="*/ 624903 h 624903"/>
                        <a:gd name="connsiteX12" fmla="*/ 3356556 w 4900082"/>
                        <a:gd name="connsiteY12" fmla="*/ 624903 h 624903"/>
                        <a:gd name="connsiteX13" fmla="*/ 2842048 w 4900082"/>
                        <a:gd name="connsiteY13" fmla="*/ 624903 h 624903"/>
                        <a:gd name="connsiteX14" fmla="*/ 2376540 w 4900082"/>
                        <a:gd name="connsiteY14" fmla="*/ 624903 h 624903"/>
                        <a:gd name="connsiteX15" fmla="*/ 1764030 w 4900082"/>
                        <a:gd name="connsiteY15" fmla="*/ 624903 h 624903"/>
                        <a:gd name="connsiteX16" fmla="*/ 1249521 w 4900082"/>
                        <a:gd name="connsiteY16" fmla="*/ 624903 h 624903"/>
                        <a:gd name="connsiteX17" fmla="*/ 686011 w 4900082"/>
                        <a:gd name="connsiteY17" fmla="*/ 624903 h 624903"/>
                        <a:gd name="connsiteX18" fmla="*/ 0 w 4900082"/>
                        <a:gd name="connsiteY18" fmla="*/ 624903 h 624903"/>
                        <a:gd name="connsiteX19" fmla="*/ 0 w 4900082"/>
                        <a:gd name="connsiteY19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2979" y="-8176"/>
                            <a:pt x="333497" y="27315"/>
                            <a:pt x="563509" y="0"/>
                          </a:cubicBezTo>
                          <a:cubicBezTo>
                            <a:pt x="793521" y="-27315"/>
                            <a:pt x="825158" y="19048"/>
                            <a:pt x="1029017" y="0"/>
                          </a:cubicBezTo>
                          <a:cubicBezTo>
                            <a:pt x="1232876" y="-19048"/>
                            <a:pt x="1444626" y="25314"/>
                            <a:pt x="1690528" y="0"/>
                          </a:cubicBezTo>
                          <a:cubicBezTo>
                            <a:pt x="1936430" y="-25314"/>
                            <a:pt x="2196244" y="19372"/>
                            <a:pt x="2401040" y="0"/>
                          </a:cubicBezTo>
                          <a:cubicBezTo>
                            <a:pt x="2605836" y="-19372"/>
                            <a:pt x="2731272" y="14765"/>
                            <a:pt x="2866548" y="0"/>
                          </a:cubicBezTo>
                          <a:cubicBezTo>
                            <a:pt x="3001824" y="-14765"/>
                            <a:pt x="3239958" y="-27408"/>
                            <a:pt x="3430057" y="0"/>
                          </a:cubicBezTo>
                          <a:cubicBezTo>
                            <a:pt x="3620156" y="27408"/>
                            <a:pt x="3873274" y="167"/>
                            <a:pt x="4042568" y="0"/>
                          </a:cubicBezTo>
                          <a:cubicBezTo>
                            <a:pt x="4211862" y="-167"/>
                            <a:pt x="4645550" y="4330"/>
                            <a:pt x="4900082" y="0"/>
                          </a:cubicBezTo>
                          <a:cubicBezTo>
                            <a:pt x="4929109" y="268003"/>
                            <a:pt x="4893135" y="471682"/>
                            <a:pt x="4900082" y="624903"/>
                          </a:cubicBezTo>
                          <a:cubicBezTo>
                            <a:pt x="4687038" y="635414"/>
                            <a:pt x="4539340" y="623605"/>
                            <a:pt x="4434574" y="624903"/>
                          </a:cubicBezTo>
                          <a:cubicBezTo>
                            <a:pt x="4329808" y="626201"/>
                            <a:pt x="4039733" y="652944"/>
                            <a:pt x="3871065" y="624903"/>
                          </a:cubicBezTo>
                          <a:cubicBezTo>
                            <a:pt x="3702397" y="596862"/>
                            <a:pt x="3590538" y="633298"/>
                            <a:pt x="3356556" y="624903"/>
                          </a:cubicBezTo>
                          <a:cubicBezTo>
                            <a:pt x="3122574" y="616508"/>
                            <a:pt x="3008631" y="604364"/>
                            <a:pt x="2842048" y="624903"/>
                          </a:cubicBezTo>
                          <a:cubicBezTo>
                            <a:pt x="2675465" y="645442"/>
                            <a:pt x="2477503" y="605415"/>
                            <a:pt x="2376540" y="624903"/>
                          </a:cubicBezTo>
                          <a:cubicBezTo>
                            <a:pt x="2275577" y="644391"/>
                            <a:pt x="1944372" y="649273"/>
                            <a:pt x="1764030" y="624903"/>
                          </a:cubicBezTo>
                          <a:cubicBezTo>
                            <a:pt x="1583688" y="600534"/>
                            <a:pt x="1467454" y="623577"/>
                            <a:pt x="1249521" y="624903"/>
                          </a:cubicBezTo>
                          <a:cubicBezTo>
                            <a:pt x="1031588" y="626229"/>
                            <a:pt x="822332" y="636123"/>
                            <a:pt x="686011" y="624903"/>
                          </a:cubicBezTo>
                          <a:cubicBezTo>
                            <a:pt x="549690" y="613684"/>
                            <a:pt x="224358" y="631585"/>
                            <a:pt x="0" y="624903"/>
                          </a:cubicBezTo>
                          <a:cubicBezTo>
                            <a:pt x="-28048" y="380291"/>
                            <a:pt x="26476" y="13190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kann ich aus diesen Informationen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über den aktuellen Lernstand ableiten?</a:t>
              </a:r>
            </a:p>
          </p:txBody>
        </p:sp>
        <p:cxnSp>
          <p:nvCxnSpPr>
            <p:cNvPr id="36" name="Gerade Verbindung 35">
              <a:extLst>
                <a:ext uri="{FF2B5EF4-FFF2-40B4-BE49-F238E27FC236}">
                  <a16:creationId xmlns:a16="http://schemas.microsoft.com/office/drawing/2014/main" id="{C750577B-9837-2088-6337-F7E9429807AB}"/>
                </a:ext>
              </a:extLst>
            </p:cNvPr>
            <p:cNvCxnSpPr>
              <a:cxnSpLocks/>
              <a:stCxn id="28" idx="3"/>
            </p:cNvCxnSpPr>
            <p:nvPr/>
          </p:nvCxnSpPr>
          <p:spPr>
            <a:xfrm>
              <a:off x="5029200" y="3431183"/>
              <a:ext cx="1530579" cy="372020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005F68D7-3C9D-4B4F-D01E-FEAC7911A6D8}"/>
              </a:ext>
            </a:extLst>
          </p:cNvPr>
          <p:cNvGrpSpPr/>
          <p:nvPr/>
        </p:nvGrpSpPr>
        <p:grpSpPr>
          <a:xfrm>
            <a:off x="205318" y="3693323"/>
            <a:ext cx="6728882" cy="624903"/>
            <a:chOff x="129118" y="4074323"/>
            <a:chExt cx="6728882" cy="624903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A1FD6C65-BAC3-22ED-7FBF-A80A76D2AFF4}"/>
                </a:ext>
              </a:extLst>
            </p:cNvPr>
            <p:cNvSpPr/>
            <p:nvPr/>
          </p:nvSpPr>
          <p:spPr>
            <a:xfrm>
              <a:off x="129118" y="4074323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bedeutet dieses Wissen für die Gestaltung von Unterricht und die Unterstützung der Lernenden?</a:t>
              </a:r>
            </a:p>
          </p:txBody>
        </p:sp>
        <p:cxnSp>
          <p:nvCxnSpPr>
            <p:cNvPr id="39" name="Gerade Verbindung 38">
              <a:extLst>
                <a:ext uri="{FF2B5EF4-FFF2-40B4-BE49-F238E27FC236}">
                  <a16:creationId xmlns:a16="http://schemas.microsoft.com/office/drawing/2014/main" id="{E62CD6C7-B100-A094-7E81-7A202517ECF1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5029200" y="4386775"/>
              <a:ext cx="1828800" cy="97871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F189F5E-39B9-4270-A1D8-1B4C7D044B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801658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07C236E-9E44-0862-E8BC-367DADFAA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Rückmeldung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BDA3683-CC57-D386-EBF3-6935E86B9B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FFA6AFF-7FAF-DDDA-30D4-3C7AEAD4314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„Formaler Teil“ (für unsere eigene Arbeit und das „Reporting“)</a:t>
            </a:r>
          </a:p>
          <a:p>
            <a:pPr marL="176212" lvl="3" indent="0">
              <a:buNone/>
            </a:pPr>
            <a:r>
              <a:rPr lang="de-DE" dirty="0"/>
              <a:t>Bitte beantworten sie (anonymisiert) einige Fragen am Ende des Simulationssystems.</a:t>
            </a:r>
          </a:p>
          <a:p>
            <a:pPr marL="176212" lvl="3" indent="0">
              <a:buNone/>
            </a:pPr>
            <a:endParaRPr lang="de-DE" dirty="0"/>
          </a:p>
          <a:p>
            <a:pPr marL="176212" lvl="3" indent="0">
              <a:buNone/>
            </a:pPr>
            <a:endParaRPr lang="de-DE" dirty="0"/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„Informeller Teil“</a:t>
            </a:r>
          </a:p>
          <a:p>
            <a:pPr lvl="3"/>
            <a:r>
              <a:rPr lang="de-DE" dirty="0"/>
              <a:t>Wovon haben Sie in der Fortbildung besonders profitiert? </a:t>
            </a:r>
            <a:br>
              <a:rPr lang="de-DE" dirty="0"/>
            </a:br>
            <a:r>
              <a:rPr lang="de-DE" dirty="0"/>
              <a:t>Warum?</a:t>
            </a:r>
          </a:p>
          <a:p>
            <a:pPr lvl="3"/>
            <a:r>
              <a:rPr lang="de-DE" dirty="0"/>
              <a:t>Was könnte in der Fortbildung entfallen? </a:t>
            </a:r>
            <a:br>
              <a:rPr lang="de-DE" dirty="0"/>
            </a:br>
            <a:r>
              <a:rPr lang="de-DE" dirty="0"/>
              <a:t>Warum?</a:t>
            </a:r>
          </a:p>
          <a:p>
            <a:pPr lvl="3"/>
            <a:r>
              <a:rPr lang="de-DE" dirty="0"/>
              <a:t>Welche Anpassungen am Fortbildungskonzept </a:t>
            </a:r>
            <a:br>
              <a:rPr lang="de-DE" dirty="0"/>
            </a:br>
            <a:r>
              <a:rPr lang="de-DE" dirty="0"/>
              <a:t>könnten es wirksamer gestalten?</a:t>
            </a:r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F05B6405-9F83-B3B2-2551-C972068A7FA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5181600" y="2200403"/>
            <a:ext cx="3753767" cy="1800000"/>
          </a:xfr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891E8F1-0037-7ECB-84F5-021A83A5D3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9893425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CD085335-2F35-40BB-3E59-09CEBD3694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2839B497-68FF-7994-D7E8-6F7ADDFC1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Rückmeldung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1A43F4C8-7E33-E0EF-19A5-74BB9E68D20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C49951F-2B80-664E-F0A7-37B48609BB5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>
                <a:solidFill>
                  <a:schemeClr val="accent1"/>
                </a:solidFill>
              </a:rPr>
              <a:t>Rückmeldung der Teilnehmenden nach Tradition des Anbieters einfügen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D02AE3E-931C-923C-E97A-2C3EBC5E731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94CAED5-1664-CA88-D11A-196DF56BD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966498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8A6E1-6C61-9368-CF05-F2D4ECD46A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C6924A-3A4F-0E90-5726-A9C0D13B2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der Fortbildung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EA52579-6F6F-39AB-B4E7-B1372177AA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1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20A7701-C08E-1A94-A5A1-EC4FC6F8BFF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DFBE72A1-29AA-DB40-B570-BC0CFA1C800F}"/>
              </a:ext>
            </a:extLst>
          </p:cNvPr>
          <p:cNvSpPr/>
          <p:nvPr/>
        </p:nvSpPr>
        <p:spPr>
          <a:xfrm>
            <a:off x="82062" y="895350"/>
            <a:ext cx="5322126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1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B640EDC-A1DE-FED1-EF15-C58027D41CDE}"/>
              </a:ext>
            </a:extLst>
          </p:cNvPr>
          <p:cNvSpPr/>
          <p:nvPr/>
        </p:nvSpPr>
        <p:spPr>
          <a:xfrm>
            <a:off x="238547" y="1416350"/>
            <a:ext cx="449282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1. Einführung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2D2E3E06-7B99-32BD-3D5F-927CD82027CA}"/>
              </a:ext>
            </a:extLst>
          </p:cNvPr>
          <p:cNvGrpSpPr/>
          <p:nvPr/>
        </p:nvGrpSpPr>
        <p:grpSpPr>
          <a:xfrm>
            <a:off x="1608442" y="1416350"/>
            <a:ext cx="2361171" cy="1214566"/>
            <a:chOff x="1523999" y="1428750"/>
            <a:chExt cx="2361171" cy="1214566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3F19DCF8-ED6F-18DE-F7A3-D8954F58BD0D}"/>
                </a:ext>
              </a:extLst>
            </p:cNvPr>
            <p:cNvSpPr/>
            <p:nvPr/>
          </p:nvSpPr>
          <p:spPr>
            <a:xfrm>
              <a:off x="1523999" y="1428750"/>
              <a:ext cx="2361171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3. Einführung Praktiken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08CABB3-95DF-CBD6-16E8-CAC6E8B952E2}"/>
                </a:ext>
              </a:extLst>
            </p:cNvPr>
            <p:cNvSpPr/>
            <p:nvPr/>
          </p:nvSpPr>
          <p:spPr>
            <a:xfrm>
              <a:off x="1524000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9AD283D7-F277-6DEF-7302-4ED7420AC143}"/>
                </a:ext>
              </a:extLst>
            </p:cNvPr>
            <p:cNvSpPr/>
            <p:nvPr/>
          </p:nvSpPr>
          <p:spPr>
            <a:xfrm>
              <a:off x="2107857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F950622E-3822-0748-0D0F-D3ACA1624B35}"/>
                </a:ext>
              </a:extLst>
            </p:cNvPr>
            <p:cNvSpPr/>
            <p:nvPr/>
          </p:nvSpPr>
          <p:spPr>
            <a:xfrm>
              <a:off x="2691714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A55741D0-3125-769F-8A73-73EFF38094C1}"/>
                </a:ext>
              </a:extLst>
            </p:cNvPr>
            <p:cNvSpPr/>
            <p:nvPr/>
          </p:nvSpPr>
          <p:spPr>
            <a:xfrm>
              <a:off x="3275571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2BB0DB5D-CD36-03E3-3A3F-4F69E0D7AAA8}"/>
              </a:ext>
            </a:extLst>
          </p:cNvPr>
          <p:cNvGrpSpPr/>
          <p:nvPr/>
        </p:nvGrpSpPr>
        <p:grpSpPr>
          <a:xfrm>
            <a:off x="1608442" y="1871962"/>
            <a:ext cx="2361172" cy="1216154"/>
            <a:chOff x="1523999" y="1884362"/>
            <a:chExt cx="2361172" cy="1216154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115EB3CF-33FC-BC0B-9524-EF3BABADCF65}"/>
                </a:ext>
              </a:extLst>
            </p:cNvPr>
            <p:cNvSpPr/>
            <p:nvPr/>
          </p:nvSpPr>
          <p:spPr>
            <a:xfrm>
              <a:off x="1523999" y="2643316"/>
              <a:ext cx="2361171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Simulation 1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C3B13B55-FC1C-EE40-ED0F-01BB3603B5CC}"/>
                </a:ext>
              </a:extLst>
            </p:cNvPr>
            <p:cNvSpPr/>
            <p:nvPr/>
          </p:nvSpPr>
          <p:spPr>
            <a:xfrm>
              <a:off x="1828800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35280005-76A2-7D70-D2B5-AD6AD1E2045F}"/>
                </a:ext>
              </a:extLst>
            </p:cNvPr>
            <p:cNvSpPr/>
            <p:nvPr/>
          </p:nvSpPr>
          <p:spPr>
            <a:xfrm>
              <a:off x="2412657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468ED4B7-6F6E-0833-7A00-845CBED79D74}"/>
                </a:ext>
              </a:extLst>
            </p:cNvPr>
            <p:cNvSpPr/>
            <p:nvPr/>
          </p:nvSpPr>
          <p:spPr>
            <a:xfrm>
              <a:off x="2996514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1DA547B-F44A-C476-54E3-A39E36333F77}"/>
                </a:ext>
              </a:extLst>
            </p:cNvPr>
            <p:cNvSpPr/>
            <p:nvPr/>
          </p:nvSpPr>
          <p:spPr>
            <a:xfrm>
              <a:off x="3580371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E8465C4B-4C94-029D-AC28-592500F513C1}"/>
              </a:ext>
            </a:extLst>
          </p:cNvPr>
          <p:cNvSpPr/>
          <p:nvPr/>
        </p:nvSpPr>
        <p:spPr>
          <a:xfrm>
            <a:off x="784589" y="1416350"/>
            <a:ext cx="719461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2. Inhaltlicher Hintergrund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807A63F1-36F4-6B42-BE28-2A18D6C74609}"/>
              </a:ext>
            </a:extLst>
          </p:cNvPr>
          <p:cNvSpPr/>
          <p:nvPr/>
        </p:nvSpPr>
        <p:spPr>
          <a:xfrm>
            <a:off x="3957417" y="1416350"/>
            <a:ext cx="449282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4. Reflexion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7368D0F1-90FC-B4E5-72BC-648A591FEF4B}"/>
              </a:ext>
            </a:extLst>
          </p:cNvPr>
          <p:cNvGrpSpPr/>
          <p:nvPr/>
        </p:nvGrpSpPr>
        <p:grpSpPr>
          <a:xfrm>
            <a:off x="4505624" y="1416350"/>
            <a:ext cx="898564" cy="1676400"/>
            <a:chOff x="5004166" y="1428750"/>
            <a:chExt cx="898564" cy="1676400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473D2BC0-6481-74C5-D115-4934CEDD4CF1}"/>
                </a:ext>
              </a:extLst>
            </p:cNvPr>
            <p:cNvSpPr/>
            <p:nvPr/>
          </p:nvSpPr>
          <p:spPr>
            <a:xfrm>
              <a:off x="5453448" y="1428750"/>
              <a:ext cx="449282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Reflexion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AF41869-6E95-0284-A40A-2298870F2B0C}"/>
                </a:ext>
              </a:extLst>
            </p:cNvPr>
            <p:cNvSpPr/>
            <p:nvPr/>
          </p:nvSpPr>
          <p:spPr>
            <a:xfrm>
              <a:off x="5004166" y="1428750"/>
              <a:ext cx="44928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5. Simulation 2</a:t>
              </a:r>
            </a:p>
          </p:txBody>
        </p:sp>
      </p:grpSp>
      <p:sp>
        <p:nvSpPr>
          <p:cNvPr id="27" name="Fußzeilenplatzhalter 26">
            <a:extLst>
              <a:ext uri="{FF2B5EF4-FFF2-40B4-BE49-F238E27FC236}">
                <a16:creationId xmlns:a16="http://schemas.microsoft.com/office/drawing/2014/main" id="{7C9C78D7-2930-64FB-B4B7-F070E8BF40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E328436-4820-28DA-3DB3-C70998404494}"/>
              </a:ext>
            </a:extLst>
          </p:cNvPr>
          <p:cNvSpPr/>
          <p:nvPr/>
        </p:nvSpPr>
        <p:spPr>
          <a:xfrm>
            <a:off x="7594522" y="1444869"/>
            <a:ext cx="449282" cy="213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7. Reflexion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2C0D915C-9169-6FAB-EBD9-7577A66FB902}"/>
              </a:ext>
            </a:extLst>
          </p:cNvPr>
          <p:cNvSpPr/>
          <p:nvPr/>
        </p:nvSpPr>
        <p:spPr>
          <a:xfrm>
            <a:off x="8272404" y="1444869"/>
            <a:ext cx="449282" cy="21336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8. Abschluss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8F198532-0932-CA43-69F1-EB756159BCBF}"/>
              </a:ext>
            </a:extLst>
          </p:cNvPr>
          <p:cNvSpPr/>
          <p:nvPr/>
        </p:nvSpPr>
        <p:spPr>
          <a:xfrm>
            <a:off x="7360665" y="895350"/>
            <a:ext cx="160266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2</a:t>
            </a:r>
          </a:p>
        </p:txBody>
      </p: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2BF56114-EC3A-FA83-AF8C-C2C75AA53F4F}"/>
              </a:ext>
            </a:extLst>
          </p:cNvPr>
          <p:cNvCxnSpPr>
            <a:cxnSpLocks/>
          </p:cNvCxnSpPr>
          <p:nvPr/>
        </p:nvCxnSpPr>
        <p:spPr>
          <a:xfrm>
            <a:off x="47924" y="3790950"/>
            <a:ext cx="9019876" cy="0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hteck 38">
            <a:extLst>
              <a:ext uri="{FF2B5EF4-FFF2-40B4-BE49-F238E27FC236}">
                <a16:creationId xmlns:a16="http://schemas.microsoft.com/office/drawing/2014/main" id="{776FB30D-B03D-6847-7666-C212E4E84040}"/>
              </a:ext>
            </a:extLst>
          </p:cNvPr>
          <p:cNvSpPr/>
          <p:nvPr/>
        </p:nvSpPr>
        <p:spPr>
          <a:xfrm>
            <a:off x="5404188" y="3105149"/>
            <a:ext cx="1961734" cy="543425"/>
          </a:xfrm>
          <a:prstGeom prst="rect">
            <a:avLst/>
          </a:prstGeom>
          <a:solidFill>
            <a:schemeClr val="accent3"/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6. Weitere Erfahrungen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6E3E1F69-F8A9-413F-0314-96B0295C4475}"/>
              </a:ext>
            </a:extLst>
          </p:cNvPr>
          <p:cNvSpPr/>
          <p:nvPr/>
        </p:nvSpPr>
        <p:spPr>
          <a:xfrm>
            <a:off x="6160619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4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C1F7DC31-0425-2468-B9B4-738DE11C7720}"/>
              </a:ext>
            </a:extLst>
          </p:cNvPr>
          <p:cNvSpPr/>
          <p:nvPr/>
        </p:nvSpPr>
        <p:spPr>
          <a:xfrm>
            <a:off x="5602052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3</a:t>
            </a:r>
          </a:p>
        </p:txBody>
      </p:sp>
      <p:sp>
        <p:nvSpPr>
          <p:cNvPr id="42" name="Rechteck 31">
            <a:extLst>
              <a:ext uri="{FF2B5EF4-FFF2-40B4-BE49-F238E27FC236}">
                <a16:creationId xmlns:a16="http://schemas.microsoft.com/office/drawing/2014/main" id="{B3AA6287-4833-5AAD-54C6-FC8E76A0EEC8}"/>
              </a:ext>
            </a:extLst>
          </p:cNvPr>
          <p:cNvSpPr/>
          <p:nvPr/>
        </p:nvSpPr>
        <p:spPr>
          <a:xfrm>
            <a:off x="6713518" y="1444870"/>
            <a:ext cx="449282" cy="16602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Eigene Praxis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5997D28-8E0D-950B-AD82-6B42A9E76EAB}"/>
              </a:ext>
            </a:extLst>
          </p:cNvPr>
          <p:cNvSpPr/>
          <p:nvPr/>
        </p:nvSpPr>
        <p:spPr>
          <a:xfrm>
            <a:off x="5404126" y="895350"/>
            <a:ext cx="195654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dazwischen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37C29261-EEE5-93F9-C692-90E1C2CF39D5}"/>
              </a:ext>
            </a:extLst>
          </p:cNvPr>
          <p:cNvSpPr/>
          <p:nvPr/>
        </p:nvSpPr>
        <p:spPr>
          <a:xfrm>
            <a:off x="7360665" y="898635"/>
            <a:ext cx="1602660" cy="2819400"/>
          </a:xfrm>
          <a:prstGeom prst="rect">
            <a:avLst/>
          </a:prstGeom>
          <a:noFill/>
          <a:ln w="3175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de-DE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856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C8CE87-EF62-2D7E-4C5E-ED265292BB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71D64F8-4FE0-AD8F-20E6-85A13815C23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AECD62-99C8-C70F-3C4B-B1E5D45C920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/>
              <a:t>7.1 Reflexion der Simulationserfahrungen</a:t>
            </a:r>
          </a:p>
          <a:p>
            <a:pPr marL="361950" indent="0">
              <a:buNone/>
            </a:pPr>
            <a:r>
              <a:rPr lang="de-DE" dirty="0"/>
              <a:t>7.2 Reflexion Ihrer eigenen Praxis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DF2C612-BB91-2E6E-7AB7-FECB1039D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7. Reflexion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795AA0-12FB-7BCD-0619-25CB214E6C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645119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BFFAAC-1EFC-701D-D80F-805BA95263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C810B-2CC8-C475-A44F-64B8495977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Wiederholung: Vier Praktiken zur Diagnose und Intervention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58ACE6-F21B-DADC-1470-024F526D6CC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C5320DFF-8701-DC17-DEC2-0C96204471BD}"/>
              </a:ext>
            </a:extLst>
          </p:cNvPr>
          <p:cNvSpPr txBox="1">
            <a:spLocks/>
          </p:cNvSpPr>
          <p:nvPr/>
        </p:nvSpPr>
        <p:spPr>
          <a:xfrm>
            <a:off x="6330462" y="0"/>
            <a:ext cx="2813538" cy="705628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r"/>
            <a:r>
              <a:rPr lang="de-DE" altLang="de-DE" sz="1000" b="0" kern="0" dirty="0"/>
              <a:t>basierend auf Stein et al., 2008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85A06745-9A68-8D1C-7CF2-19341805F94F}"/>
              </a:ext>
            </a:extLst>
          </p:cNvPr>
          <p:cNvSpPr/>
          <p:nvPr/>
        </p:nvSpPr>
        <p:spPr>
          <a:xfrm>
            <a:off x="5709715" y="1123950"/>
            <a:ext cx="3281885" cy="3200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bIns="0" rtlCol="0" anchor="b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nutzen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2A3D0166-BDD9-AC15-B671-37274C9B451E}"/>
              </a:ext>
            </a:extLst>
          </p:cNvPr>
          <p:cNvGrpSpPr/>
          <p:nvPr/>
        </p:nvGrpSpPr>
        <p:grpSpPr>
          <a:xfrm>
            <a:off x="5956296" y="1291883"/>
            <a:ext cx="2788721" cy="2600739"/>
            <a:chOff x="3177638" y="1672883"/>
            <a:chExt cx="2788721" cy="260073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7E8A9C8A-86B2-2C7E-ABAE-F3CBFBC14CB4}"/>
                </a:ext>
              </a:extLst>
            </p:cNvPr>
            <p:cNvSpPr/>
            <p:nvPr/>
          </p:nvSpPr>
          <p:spPr>
            <a:xfrm>
              <a:off x="3177638" y="1672883"/>
              <a:ext cx="2788721" cy="242286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diagnostizieren</a:t>
              </a:r>
            </a:p>
          </p:txBody>
        </p:sp>
        <p:sp>
          <p:nvSpPr>
            <p:cNvPr id="16" name="Dreieck 15">
              <a:extLst>
                <a:ext uri="{FF2B5EF4-FFF2-40B4-BE49-F238E27FC236}">
                  <a16:creationId xmlns:a16="http://schemas.microsoft.com/office/drawing/2014/main" id="{EA9FB9C4-551B-3D56-B590-145EEA30E405}"/>
                </a:ext>
              </a:extLst>
            </p:cNvPr>
            <p:cNvSpPr/>
            <p:nvPr/>
          </p:nvSpPr>
          <p:spPr>
            <a:xfrm rot="10800000">
              <a:off x="4381495" y="4103227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CFF9289D-E27A-218F-1940-D4A9DB9D5D6E}"/>
              </a:ext>
            </a:extLst>
          </p:cNvPr>
          <p:cNvGrpSpPr/>
          <p:nvPr/>
        </p:nvGrpSpPr>
        <p:grpSpPr>
          <a:xfrm>
            <a:off x="6292371" y="1444809"/>
            <a:ext cx="2192774" cy="1795640"/>
            <a:chOff x="3513713" y="1825809"/>
            <a:chExt cx="2192774" cy="179564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2E8C02AB-68B6-CA96-C65E-23CFD33CC61F}"/>
                </a:ext>
              </a:extLst>
            </p:cNvPr>
            <p:cNvSpPr/>
            <p:nvPr/>
          </p:nvSpPr>
          <p:spPr>
            <a:xfrm>
              <a:off x="3513713" y="1825809"/>
              <a:ext cx="2192774" cy="16216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beobachten</a:t>
              </a:r>
            </a:p>
          </p:txBody>
        </p:sp>
        <p:sp>
          <p:nvSpPr>
            <p:cNvPr id="15" name="Dreieck 14">
              <a:extLst>
                <a:ext uri="{FF2B5EF4-FFF2-40B4-BE49-F238E27FC236}">
                  <a16:creationId xmlns:a16="http://schemas.microsoft.com/office/drawing/2014/main" id="{2A3EDF09-ACAF-6601-9938-2B0746AD82A8}"/>
                </a:ext>
              </a:extLst>
            </p:cNvPr>
            <p:cNvSpPr/>
            <p:nvPr/>
          </p:nvSpPr>
          <p:spPr>
            <a:xfrm rot="10800000">
              <a:off x="4381495" y="3451054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9D28BB1B-479B-817A-D504-420230091A18}"/>
              </a:ext>
            </a:extLst>
          </p:cNvPr>
          <p:cNvGrpSpPr/>
          <p:nvPr/>
        </p:nvGrpSpPr>
        <p:grpSpPr>
          <a:xfrm>
            <a:off x="6488149" y="1874308"/>
            <a:ext cx="1780184" cy="801815"/>
            <a:chOff x="3709491" y="2255308"/>
            <a:chExt cx="1780184" cy="801815"/>
          </a:xfrm>
          <a:solidFill>
            <a:schemeClr val="bg1"/>
          </a:solidFill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8B16B49-39B5-9EE5-9D37-3D7211B3BBD8}"/>
                </a:ext>
              </a:extLst>
            </p:cNvPr>
            <p:cNvSpPr/>
            <p:nvPr/>
          </p:nvSpPr>
          <p:spPr>
            <a:xfrm>
              <a:off x="3709491" y="2255308"/>
              <a:ext cx="1780184" cy="633882"/>
            </a:xfrm>
            <a:prstGeom prst="roundRect">
              <a:avLst/>
            </a:prstGeom>
            <a:grpFill/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analysieren</a:t>
              </a:r>
            </a:p>
          </p:txBody>
        </p:sp>
        <p:sp>
          <p:nvSpPr>
            <p:cNvPr id="5" name="Dreieck 4">
              <a:extLst>
                <a:ext uri="{FF2B5EF4-FFF2-40B4-BE49-F238E27FC236}">
                  <a16:creationId xmlns:a16="http://schemas.microsoft.com/office/drawing/2014/main" id="{03990410-4E8F-ACA4-B5FC-FA0400695A73}"/>
                </a:ext>
              </a:extLst>
            </p:cNvPr>
            <p:cNvSpPr/>
            <p:nvPr/>
          </p:nvSpPr>
          <p:spPr>
            <a:xfrm rot="10800000">
              <a:off x="4381498" y="2886728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31AEBB4B-2286-7EB6-1955-8BFC6C1F5161}"/>
              </a:ext>
            </a:extLst>
          </p:cNvPr>
          <p:cNvGrpSpPr/>
          <p:nvPr/>
        </p:nvGrpSpPr>
        <p:grpSpPr>
          <a:xfrm>
            <a:off x="205318" y="814663"/>
            <a:ext cx="6628374" cy="1286707"/>
            <a:chOff x="129118" y="1195663"/>
            <a:chExt cx="6628374" cy="1286707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80520A0B-942F-D4D0-AD19-B85E2F76C87B}"/>
                </a:ext>
              </a:extLst>
            </p:cNvPr>
            <p:cNvSpPr/>
            <p:nvPr/>
          </p:nvSpPr>
          <p:spPr>
            <a:xfrm>
              <a:off x="129118" y="1195663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26985683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661511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837531 w 4900082"/>
                        <a:gd name="connsiteY3" fmla="*/ 0 h 630146"/>
                        <a:gd name="connsiteX4" fmla="*/ 2303039 w 4900082"/>
                        <a:gd name="connsiteY4" fmla="*/ 0 h 630146"/>
                        <a:gd name="connsiteX5" fmla="*/ 2915549 w 4900082"/>
                        <a:gd name="connsiteY5" fmla="*/ 0 h 630146"/>
                        <a:gd name="connsiteX6" fmla="*/ 3528059 w 4900082"/>
                        <a:gd name="connsiteY6" fmla="*/ 0 h 630146"/>
                        <a:gd name="connsiteX7" fmla="*/ 4140569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336573 w 4900082"/>
                        <a:gd name="connsiteY10" fmla="*/ 630146 h 630146"/>
                        <a:gd name="connsiteX11" fmla="*/ 3822064 w 4900082"/>
                        <a:gd name="connsiteY11" fmla="*/ 630146 h 630146"/>
                        <a:gd name="connsiteX12" fmla="*/ 3258555 w 4900082"/>
                        <a:gd name="connsiteY12" fmla="*/ 630146 h 630146"/>
                        <a:gd name="connsiteX13" fmla="*/ 2793047 w 4900082"/>
                        <a:gd name="connsiteY13" fmla="*/ 630146 h 630146"/>
                        <a:gd name="connsiteX14" fmla="*/ 2131536 w 4900082"/>
                        <a:gd name="connsiteY14" fmla="*/ 630146 h 630146"/>
                        <a:gd name="connsiteX15" fmla="*/ 1568026 w 4900082"/>
                        <a:gd name="connsiteY15" fmla="*/ 630146 h 630146"/>
                        <a:gd name="connsiteX16" fmla="*/ 1102518 w 4900082"/>
                        <a:gd name="connsiteY16" fmla="*/ 630146 h 630146"/>
                        <a:gd name="connsiteX17" fmla="*/ 588010 w 4900082"/>
                        <a:gd name="connsiteY17" fmla="*/ 630146 h 630146"/>
                        <a:gd name="connsiteX18" fmla="*/ 0 w 4900082"/>
                        <a:gd name="connsiteY18" fmla="*/ 630146 h 630146"/>
                        <a:gd name="connsiteX19" fmla="*/ 0 w 4900082"/>
                        <a:gd name="connsiteY19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156332" y="-5790"/>
                            <a:pt x="492728" y="6326"/>
                            <a:pt x="661511" y="0"/>
                          </a:cubicBezTo>
                          <a:cubicBezTo>
                            <a:pt x="830294" y="-6326"/>
                            <a:pt x="1030302" y="-6392"/>
                            <a:pt x="1274021" y="0"/>
                          </a:cubicBezTo>
                          <a:cubicBezTo>
                            <a:pt x="1517740" y="6392"/>
                            <a:pt x="1635201" y="12677"/>
                            <a:pt x="1837531" y="0"/>
                          </a:cubicBezTo>
                          <a:cubicBezTo>
                            <a:pt x="2039861" y="-12677"/>
                            <a:pt x="2191324" y="-1994"/>
                            <a:pt x="2303039" y="0"/>
                          </a:cubicBezTo>
                          <a:cubicBezTo>
                            <a:pt x="2414754" y="1994"/>
                            <a:pt x="2705471" y="8582"/>
                            <a:pt x="2915549" y="0"/>
                          </a:cubicBezTo>
                          <a:cubicBezTo>
                            <a:pt x="3125627" y="-8582"/>
                            <a:pt x="3261898" y="-18271"/>
                            <a:pt x="3528059" y="0"/>
                          </a:cubicBezTo>
                          <a:cubicBezTo>
                            <a:pt x="3794220" y="18271"/>
                            <a:pt x="4006578" y="29956"/>
                            <a:pt x="4140569" y="0"/>
                          </a:cubicBezTo>
                          <a:cubicBezTo>
                            <a:pt x="4274560" y="-29956"/>
                            <a:pt x="4705286" y="-26913"/>
                            <a:pt x="4900082" y="0"/>
                          </a:cubicBezTo>
                          <a:cubicBezTo>
                            <a:pt x="4924485" y="218877"/>
                            <a:pt x="4895713" y="323074"/>
                            <a:pt x="4900082" y="630146"/>
                          </a:cubicBezTo>
                          <a:cubicBezTo>
                            <a:pt x="4667293" y="602538"/>
                            <a:pt x="4551654" y="631668"/>
                            <a:pt x="4336573" y="630146"/>
                          </a:cubicBezTo>
                          <a:cubicBezTo>
                            <a:pt x="4121492" y="628624"/>
                            <a:pt x="4041597" y="648023"/>
                            <a:pt x="3822064" y="630146"/>
                          </a:cubicBezTo>
                          <a:cubicBezTo>
                            <a:pt x="3602531" y="612269"/>
                            <a:pt x="3469322" y="626881"/>
                            <a:pt x="3258555" y="630146"/>
                          </a:cubicBezTo>
                          <a:cubicBezTo>
                            <a:pt x="3047788" y="633411"/>
                            <a:pt x="2917294" y="644359"/>
                            <a:pt x="2793047" y="630146"/>
                          </a:cubicBezTo>
                          <a:cubicBezTo>
                            <a:pt x="2668800" y="615933"/>
                            <a:pt x="2398070" y="637755"/>
                            <a:pt x="2131536" y="630146"/>
                          </a:cubicBezTo>
                          <a:cubicBezTo>
                            <a:pt x="1865002" y="622537"/>
                            <a:pt x="1784550" y="618371"/>
                            <a:pt x="1568026" y="630146"/>
                          </a:cubicBezTo>
                          <a:cubicBezTo>
                            <a:pt x="1351502" y="641922"/>
                            <a:pt x="1297798" y="630795"/>
                            <a:pt x="1102518" y="630146"/>
                          </a:cubicBezTo>
                          <a:cubicBezTo>
                            <a:pt x="907238" y="629497"/>
                            <a:pt x="742122" y="607732"/>
                            <a:pt x="588010" y="630146"/>
                          </a:cubicBezTo>
                          <a:cubicBezTo>
                            <a:pt x="433898" y="652560"/>
                            <a:pt x="237818" y="652826"/>
                            <a:pt x="0" y="630146"/>
                          </a:cubicBezTo>
                          <a:cubicBezTo>
                            <a:pt x="27860" y="466694"/>
                            <a:pt x="677" y="30736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Welche Aufgaben sind für meinen Zweck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mehr oder weniger gut geeignet?</a:t>
              </a:r>
            </a:p>
          </p:txBody>
        </p: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850246AE-3289-840C-E2D5-FF93DDBFBBD1}"/>
                </a:ext>
              </a:extLst>
            </p:cNvPr>
            <p:cNvCxnSpPr>
              <a:cxnSpLocks/>
              <a:stCxn id="26" idx="3"/>
            </p:cNvCxnSpPr>
            <p:nvPr/>
          </p:nvCxnSpPr>
          <p:spPr>
            <a:xfrm>
              <a:off x="5029200" y="1510736"/>
              <a:ext cx="1728292" cy="971634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401195A7-8A64-4DA0-AD82-59C3EABE6470}"/>
              </a:ext>
            </a:extLst>
          </p:cNvPr>
          <p:cNvGrpSpPr/>
          <p:nvPr/>
        </p:nvGrpSpPr>
        <p:grpSpPr>
          <a:xfrm>
            <a:off x="205318" y="1776896"/>
            <a:ext cx="6576482" cy="1039550"/>
            <a:chOff x="129118" y="2157896"/>
            <a:chExt cx="6576482" cy="1039550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D38AA6AF-33DC-3F6A-D743-48AF344D0AA0}"/>
                </a:ext>
              </a:extLst>
            </p:cNvPr>
            <p:cNvSpPr/>
            <p:nvPr/>
          </p:nvSpPr>
          <p:spPr>
            <a:xfrm>
              <a:off x="129118" y="2157896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3014307374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563509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739529 w 4900082"/>
                        <a:gd name="connsiteY3" fmla="*/ 0 h 630146"/>
                        <a:gd name="connsiteX4" fmla="*/ 2352039 w 4900082"/>
                        <a:gd name="connsiteY4" fmla="*/ 0 h 630146"/>
                        <a:gd name="connsiteX5" fmla="*/ 3013550 w 4900082"/>
                        <a:gd name="connsiteY5" fmla="*/ 0 h 630146"/>
                        <a:gd name="connsiteX6" fmla="*/ 3479058 w 4900082"/>
                        <a:gd name="connsiteY6" fmla="*/ 0 h 630146"/>
                        <a:gd name="connsiteX7" fmla="*/ 3993567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238571 w 4900082"/>
                        <a:gd name="connsiteY10" fmla="*/ 630146 h 630146"/>
                        <a:gd name="connsiteX11" fmla="*/ 3773063 w 4900082"/>
                        <a:gd name="connsiteY11" fmla="*/ 630146 h 630146"/>
                        <a:gd name="connsiteX12" fmla="*/ 3111552 w 4900082"/>
                        <a:gd name="connsiteY12" fmla="*/ 630146 h 630146"/>
                        <a:gd name="connsiteX13" fmla="*/ 2597043 w 4900082"/>
                        <a:gd name="connsiteY13" fmla="*/ 630146 h 630146"/>
                        <a:gd name="connsiteX14" fmla="*/ 2082535 w 4900082"/>
                        <a:gd name="connsiteY14" fmla="*/ 630146 h 630146"/>
                        <a:gd name="connsiteX15" fmla="*/ 1421024 w 4900082"/>
                        <a:gd name="connsiteY15" fmla="*/ 630146 h 630146"/>
                        <a:gd name="connsiteX16" fmla="*/ 955516 w 4900082"/>
                        <a:gd name="connsiteY16" fmla="*/ 630146 h 630146"/>
                        <a:gd name="connsiteX17" fmla="*/ 0 w 4900082"/>
                        <a:gd name="connsiteY17" fmla="*/ 630146 h 630146"/>
                        <a:gd name="connsiteX18" fmla="*/ 0 w 4900082"/>
                        <a:gd name="connsiteY18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235224" y="9405"/>
                            <a:pt x="389709" y="-2481"/>
                            <a:pt x="563509" y="0"/>
                          </a:cubicBezTo>
                          <a:cubicBezTo>
                            <a:pt x="737309" y="2481"/>
                            <a:pt x="1119254" y="18020"/>
                            <a:pt x="1274021" y="0"/>
                          </a:cubicBezTo>
                          <a:cubicBezTo>
                            <a:pt x="1428788" y="-18020"/>
                            <a:pt x="1589761" y="1293"/>
                            <a:pt x="1739529" y="0"/>
                          </a:cubicBezTo>
                          <a:cubicBezTo>
                            <a:pt x="1889297" y="-1293"/>
                            <a:pt x="2114896" y="-5022"/>
                            <a:pt x="2352039" y="0"/>
                          </a:cubicBezTo>
                          <a:cubicBezTo>
                            <a:pt x="2589182" y="5022"/>
                            <a:pt x="2693589" y="-10206"/>
                            <a:pt x="3013550" y="0"/>
                          </a:cubicBezTo>
                          <a:cubicBezTo>
                            <a:pt x="3333511" y="10206"/>
                            <a:pt x="3324632" y="-22194"/>
                            <a:pt x="3479058" y="0"/>
                          </a:cubicBezTo>
                          <a:cubicBezTo>
                            <a:pt x="3633484" y="22194"/>
                            <a:pt x="3782055" y="-21573"/>
                            <a:pt x="3993567" y="0"/>
                          </a:cubicBezTo>
                          <a:cubicBezTo>
                            <a:pt x="4205079" y="21573"/>
                            <a:pt x="4545264" y="-2270"/>
                            <a:pt x="4900082" y="0"/>
                          </a:cubicBezTo>
                          <a:cubicBezTo>
                            <a:pt x="4870072" y="256836"/>
                            <a:pt x="4889164" y="437086"/>
                            <a:pt x="4900082" y="630146"/>
                          </a:cubicBezTo>
                          <a:cubicBezTo>
                            <a:pt x="4601470" y="638239"/>
                            <a:pt x="4524078" y="598768"/>
                            <a:pt x="4238571" y="630146"/>
                          </a:cubicBezTo>
                          <a:cubicBezTo>
                            <a:pt x="3953064" y="661524"/>
                            <a:pt x="3949922" y="617693"/>
                            <a:pt x="3773063" y="630146"/>
                          </a:cubicBezTo>
                          <a:cubicBezTo>
                            <a:pt x="3596204" y="642599"/>
                            <a:pt x="3374887" y="643339"/>
                            <a:pt x="3111552" y="630146"/>
                          </a:cubicBezTo>
                          <a:cubicBezTo>
                            <a:pt x="2848217" y="616953"/>
                            <a:pt x="2744449" y="612707"/>
                            <a:pt x="2597043" y="630146"/>
                          </a:cubicBezTo>
                          <a:cubicBezTo>
                            <a:pt x="2449637" y="647585"/>
                            <a:pt x="2230247" y="637668"/>
                            <a:pt x="2082535" y="630146"/>
                          </a:cubicBezTo>
                          <a:cubicBezTo>
                            <a:pt x="1934823" y="622624"/>
                            <a:pt x="1732858" y="660768"/>
                            <a:pt x="1421024" y="630146"/>
                          </a:cubicBezTo>
                          <a:cubicBezTo>
                            <a:pt x="1109190" y="599524"/>
                            <a:pt x="1182362" y="631982"/>
                            <a:pt x="955516" y="630146"/>
                          </a:cubicBezTo>
                          <a:cubicBezTo>
                            <a:pt x="728670" y="628310"/>
                            <a:pt x="312911" y="623553"/>
                            <a:pt x="0" y="630146"/>
                          </a:cubicBezTo>
                          <a:cubicBezTo>
                            <a:pt x="67" y="336188"/>
                            <a:pt x="17498" y="174321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Wie erhalte ich möglichst verlässliche Informationen über das Denken der Lernenden?</a:t>
              </a:r>
            </a:p>
          </p:txBody>
        </p:sp>
        <p:cxnSp>
          <p:nvCxnSpPr>
            <p:cNvPr id="32" name="Gerade Verbindung 31">
              <a:extLst>
                <a:ext uri="{FF2B5EF4-FFF2-40B4-BE49-F238E27FC236}">
                  <a16:creationId xmlns:a16="http://schemas.microsoft.com/office/drawing/2014/main" id="{0D1099D2-3DE9-CC3E-AEAF-1C1073385EB4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5029200" y="2472969"/>
              <a:ext cx="1676400" cy="724477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75B6CE70-9EE7-F8EF-A69A-449E40E257E1}"/>
              </a:ext>
            </a:extLst>
          </p:cNvPr>
          <p:cNvGrpSpPr/>
          <p:nvPr/>
        </p:nvGrpSpPr>
        <p:grpSpPr>
          <a:xfrm>
            <a:off x="205318" y="2737731"/>
            <a:ext cx="6430661" cy="684472"/>
            <a:chOff x="129118" y="3118731"/>
            <a:chExt cx="6430661" cy="684472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20359858-862F-5350-45B7-902B9937825F}"/>
                </a:ext>
              </a:extLst>
            </p:cNvPr>
            <p:cNvSpPr/>
            <p:nvPr/>
          </p:nvSpPr>
          <p:spPr>
            <a:xfrm>
              <a:off x="129118" y="3118731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15597123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690528 w 4900082"/>
                        <a:gd name="connsiteY3" fmla="*/ 0 h 624903"/>
                        <a:gd name="connsiteX4" fmla="*/ 2401040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430057 w 4900082"/>
                        <a:gd name="connsiteY6" fmla="*/ 0 h 624903"/>
                        <a:gd name="connsiteX7" fmla="*/ 4042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434574 w 4900082"/>
                        <a:gd name="connsiteY10" fmla="*/ 624903 h 624903"/>
                        <a:gd name="connsiteX11" fmla="*/ 3871065 w 4900082"/>
                        <a:gd name="connsiteY11" fmla="*/ 624903 h 624903"/>
                        <a:gd name="connsiteX12" fmla="*/ 3356556 w 4900082"/>
                        <a:gd name="connsiteY12" fmla="*/ 624903 h 624903"/>
                        <a:gd name="connsiteX13" fmla="*/ 2842048 w 4900082"/>
                        <a:gd name="connsiteY13" fmla="*/ 624903 h 624903"/>
                        <a:gd name="connsiteX14" fmla="*/ 2376540 w 4900082"/>
                        <a:gd name="connsiteY14" fmla="*/ 624903 h 624903"/>
                        <a:gd name="connsiteX15" fmla="*/ 1764030 w 4900082"/>
                        <a:gd name="connsiteY15" fmla="*/ 624903 h 624903"/>
                        <a:gd name="connsiteX16" fmla="*/ 1249521 w 4900082"/>
                        <a:gd name="connsiteY16" fmla="*/ 624903 h 624903"/>
                        <a:gd name="connsiteX17" fmla="*/ 686011 w 4900082"/>
                        <a:gd name="connsiteY17" fmla="*/ 624903 h 624903"/>
                        <a:gd name="connsiteX18" fmla="*/ 0 w 4900082"/>
                        <a:gd name="connsiteY18" fmla="*/ 624903 h 624903"/>
                        <a:gd name="connsiteX19" fmla="*/ 0 w 4900082"/>
                        <a:gd name="connsiteY19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2979" y="-8176"/>
                            <a:pt x="333497" y="27315"/>
                            <a:pt x="563509" y="0"/>
                          </a:cubicBezTo>
                          <a:cubicBezTo>
                            <a:pt x="793521" y="-27315"/>
                            <a:pt x="825158" y="19048"/>
                            <a:pt x="1029017" y="0"/>
                          </a:cubicBezTo>
                          <a:cubicBezTo>
                            <a:pt x="1232876" y="-19048"/>
                            <a:pt x="1444626" y="25314"/>
                            <a:pt x="1690528" y="0"/>
                          </a:cubicBezTo>
                          <a:cubicBezTo>
                            <a:pt x="1936430" y="-25314"/>
                            <a:pt x="2196244" y="19372"/>
                            <a:pt x="2401040" y="0"/>
                          </a:cubicBezTo>
                          <a:cubicBezTo>
                            <a:pt x="2605836" y="-19372"/>
                            <a:pt x="2731272" y="14765"/>
                            <a:pt x="2866548" y="0"/>
                          </a:cubicBezTo>
                          <a:cubicBezTo>
                            <a:pt x="3001824" y="-14765"/>
                            <a:pt x="3239958" y="-27408"/>
                            <a:pt x="3430057" y="0"/>
                          </a:cubicBezTo>
                          <a:cubicBezTo>
                            <a:pt x="3620156" y="27408"/>
                            <a:pt x="3873274" y="167"/>
                            <a:pt x="4042568" y="0"/>
                          </a:cubicBezTo>
                          <a:cubicBezTo>
                            <a:pt x="4211862" y="-167"/>
                            <a:pt x="4645550" y="4330"/>
                            <a:pt x="4900082" y="0"/>
                          </a:cubicBezTo>
                          <a:cubicBezTo>
                            <a:pt x="4929109" y="268003"/>
                            <a:pt x="4893135" y="471682"/>
                            <a:pt x="4900082" y="624903"/>
                          </a:cubicBezTo>
                          <a:cubicBezTo>
                            <a:pt x="4687038" y="635414"/>
                            <a:pt x="4539340" y="623605"/>
                            <a:pt x="4434574" y="624903"/>
                          </a:cubicBezTo>
                          <a:cubicBezTo>
                            <a:pt x="4329808" y="626201"/>
                            <a:pt x="4039733" y="652944"/>
                            <a:pt x="3871065" y="624903"/>
                          </a:cubicBezTo>
                          <a:cubicBezTo>
                            <a:pt x="3702397" y="596862"/>
                            <a:pt x="3590538" y="633298"/>
                            <a:pt x="3356556" y="624903"/>
                          </a:cubicBezTo>
                          <a:cubicBezTo>
                            <a:pt x="3122574" y="616508"/>
                            <a:pt x="3008631" y="604364"/>
                            <a:pt x="2842048" y="624903"/>
                          </a:cubicBezTo>
                          <a:cubicBezTo>
                            <a:pt x="2675465" y="645442"/>
                            <a:pt x="2477503" y="605415"/>
                            <a:pt x="2376540" y="624903"/>
                          </a:cubicBezTo>
                          <a:cubicBezTo>
                            <a:pt x="2275577" y="644391"/>
                            <a:pt x="1944372" y="649273"/>
                            <a:pt x="1764030" y="624903"/>
                          </a:cubicBezTo>
                          <a:cubicBezTo>
                            <a:pt x="1583688" y="600534"/>
                            <a:pt x="1467454" y="623577"/>
                            <a:pt x="1249521" y="624903"/>
                          </a:cubicBezTo>
                          <a:cubicBezTo>
                            <a:pt x="1031588" y="626229"/>
                            <a:pt x="822332" y="636123"/>
                            <a:pt x="686011" y="624903"/>
                          </a:cubicBezTo>
                          <a:cubicBezTo>
                            <a:pt x="549690" y="613684"/>
                            <a:pt x="224358" y="631585"/>
                            <a:pt x="0" y="624903"/>
                          </a:cubicBezTo>
                          <a:cubicBezTo>
                            <a:pt x="-28048" y="380291"/>
                            <a:pt x="26476" y="13190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kann ich aus diesen Informationen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über den aktuellen Lernstand ableiten?</a:t>
              </a:r>
            </a:p>
          </p:txBody>
        </p:sp>
        <p:cxnSp>
          <p:nvCxnSpPr>
            <p:cNvPr id="36" name="Gerade Verbindung 35">
              <a:extLst>
                <a:ext uri="{FF2B5EF4-FFF2-40B4-BE49-F238E27FC236}">
                  <a16:creationId xmlns:a16="http://schemas.microsoft.com/office/drawing/2014/main" id="{0DA5FA6A-A222-B8E4-154D-FED5D2FD58E9}"/>
                </a:ext>
              </a:extLst>
            </p:cNvPr>
            <p:cNvCxnSpPr>
              <a:cxnSpLocks/>
              <a:stCxn id="28" idx="3"/>
            </p:cNvCxnSpPr>
            <p:nvPr/>
          </p:nvCxnSpPr>
          <p:spPr>
            <a:xfrm>
              <a:off x="5029200" y="3431183"/>
              <a:ext cx="1530579" cy="372020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70CC82D2-8190-1966-55F6-FB4CEF24FF30}"/>
              </a:ext>
            </a:extLst>
          </p:cNvPr>
          <p:cNvGrpSpPr/>
          <p:nvPr/>
        </p:nvGrpSpPr>
        <p:grpSpPr>
          <a:xfrm>
            <a:off x="205318" y="3693323"/>
            <a:ext cx="6728882" cy="993483"/>
            <a:chOff x="129118" y="4074323"/>
            <a:chExt cx="6728882" cy="993483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8367FC48-FFA6-67F0-14FF-74053DAE724B}"/>
                </a:ext>
              </a:extLst>
            </p:cNvPr>
            <p:cNvSpPr/>
            <p:nvPr/>
          </p:nvSpPr>
          <p:spPr>
            <a:xfrm>
              <a:off x="129118" y="4074323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bedeutet dieses Wissen für die Gestaltung von Unterricht und die Unterstützung der Lernenden?</a:t>
              </a:r>
            </a:p>
          </p:txBody>
        </p:sp>
        <p:cxnSp>
          <p:nvCxnSpPr>
            <p:cNvPr id="39" name="Gerade Verbindung 38">
              <a:extLst>
                <a:ext uri="{FF2B5EF4-FFF2-40B4-BE49-F238E27FC236}">
                  <a16:creationId xmlns:a16="http://schemas.microsoft.com/office/drawing/2014/main" id="{DFAB601F-9082-F12F-AFD6-8041D80EA0A7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5029200" y="4386775"/>
              <a:ext cx="1828800" cy="97871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6DBCCECD-04DB-37B3-0866-2F20027765DC}"/>
                </a:ext>
              </a:extLst>
            </p:cNvPr>
            <p:cNvSpPr/>
            <p:nvPr/>
          </p:nvSpPr>
          <p:spPr>
            <a:xfrm>
              <a:off x="129118" y="4702837"/>
              <a:ext cx="1623482" cy="364969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400" dirty="0">
                  <a:solidFill>
                    <a:schemeClr val="tx2"/>
                  </a:solidFill>
                </a:rPr>
                <a:t>Impuls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AAD1BAC2-E958-845D-E5AA-8ADFAD07F48E}"/>
                </a:ext>
              </a:extLst>
            </p:cNvPr>
            <p:cNvSpPr/>
            <p:nvPr/>
          </p:nvSpPr>
          <p:spPr>
            <a:xfrm>
              <a:off x="1752600" y="4702836"/>
              <a:ext cx="1626659" cy="364969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400" dirty="0">
                  <a:solidFill>
                    <a:schemeClr val="tx2"/>
                  </a:solidFill>
                </a:rPr>
                <a:t>Klassengespräch</a:t>
              </a: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51C6D0CC-224B-51C0-9422-6CD7C08A5184}"/>
                </a:ext>
              </a:extLst>
            </p:cNvPr>
            <p:cNvSpPr/>
            <p:nvPr/>
          </p:nvSpPr>
          <p:spPr>
            <a:xfrm>
              <a:off x="3376082" y="4702836"/>
              <a:ext cx="1653118" cy="364969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400" dirty="0">
                  <a:solidFill>
                    <a:schemeClr val="tx2"/>
                  </a:solidFill>
                </a:rPr>
                <a:t>weiterführend</a:t>
              </a:r>
            </a:p>
          </p:txBody>
        </p: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8DE4989-3DED-B09A-2FC5-485C720B8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8329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E20EC-7469-0315-209A-F403FA618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562D72-E01A-59F6-CD78-235284A88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&amp; 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8DE75C2-F53B-2BC6-AF01-44CF20DA3A5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E84166C-0C0E-F12A-EE2E-C8F2642B1DA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4A5CFCA-FEC7-B0DE-63AD-98B6A9A392E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23907035-7DA9-3500-7BB7-B12088BEFA9C}"/>
              </a:ext>
            </a:extLst>
          </p:cNvPr>
          <p:cNvGrpSpPr/>
          <p:nvPr/>
        </p:nvGrpSpPr>
        <p:grpSpPr>
          <a:xfrm>
            <a:off x="228600" y="1694428"/>
            <a:ext cx="8387862" cy="479492"/>
            <a:chOff x="82062" y="1711258"/>
            <a:chExt cx="8387862" cy="479492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346D12F-EBEF-F8F1-5DFC-27CC5D25CB51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Beschreiben Sie Ihr </a:t>
              </a:r>
              <a:r>
                <a:rPr lang="de-DE" sz="1400" b="1" dirty="0">
                  <a:solidFill>
                    <a:schemeClr val="tx1"/>
                  </a:solidFill>
                </a:rPr>
                <a:t>eigenes Handeln </a:t>
              </a:r>
              <a:r>
                <a:rPr lang="de-DE" sz="1400" dirty="0">
                  <a:solidFill>
                    <a:schemeClr val="tx1"/>
                  </a:solidFill>
                </a:rPr>
                <a:t>an diesen Stellen der Simulation!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6C07EDF6-A55C-9E26-6CDB-4EDD6370B749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6977E7FE-DBC3-2BEA-D1EE-31B86E7B6186}"/>
              </a:ext>
            </a:extLst>
          </p:cNvPr>
          <p:cNvGrpSpPr/>
          <p:nvPr/>
        </p:nvGrpSpPr>
        <p:grpSpPr>
          <a:xfrm>
            <a:off x="225706" y="2323543"/>
            <a:ext cx="8387862" cy="497299"/>
            <a:chOff x="82062" y="1711257"/>
            <a:chExt cx="8387862" cy="49729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56DC9ADB-EA17-5F7C-A9EB-33CB90C01ADA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Erklären Sie, welches </a:t>
              </a:r>
              <a:r>
                <a:rPr lang="de-DE" sz="1400" b="1" dirty="0">
                  <a:solidFill>
                    <a:schemeClr val="tx1"/>
                  </a:solidFill>
                </a:rPr>
                <a:t>Wissen zum fachlichen Hintergrund </a:t>
              </a:r>
              <a:r>
                <a:rPr lang="de-DE" sz="1400" dirty="0">
                  <a:solidFill>
                    <a:schemeClr val="tx1"/>
                  </a:solidFill>
                </a:rPr>
                <a:t>hier für Ihr Handeln wichtig war oder gewesen wäre!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5E441847-4D24-4BE6-77B3-C36BA18B1016}"/>
                </a:ext>
              </a:extLst>
            </p:cNvPr>
            <p:cNvSpPr/>
            <p:nvPr/>
          </p:nvSpPr>
          <p:spPr>
            <a:xfrm>
              <a:off x="86544" y="1711257"/>
              <a:ext cx="446856" cy="48625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6BF4DD72-2463-3CDC-4AC9-89A8FC9AF12E}"/>
              </a:ext>
            </a:extLst>
          </p:cNvPr>
          <p:cNvGrpSpPr/>
          <p:nvPr/>
        </p:nvGrpSpPr>
        <p:grpSpPr>
          <a:xfrm>
            <a:off x="225706" y="2970466"/>
            <a:ext cx="8387862" cy="497298"/>
            <a:chOff x="82062" y="1711258"/>
            <a:chExt cx="8387862" cy="497298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26774E3F-CC7D-F14C-E35E-FE31EC5FEF40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Hätten Sie an dieser Stelle – wissensbasiert – auch anders reagieren können?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Beschreiben Sie </a:t>
              </a:r>
              <a:r>
                <a:rPr lang="de-DE" sz="1400" b="1" dirty="0">
                  <a:solidFill>
                    <a:schemeClr val="tx1"/>
                  </a:solidFill>
                </a:rPr>
                <a:t>Handlungsalternativen</a:t>
              </a:r>
              <a:r>
                <a:rPr lang="de-DE" sz="1400" dirty="0">
                  <a:solidFill>
                    <a:schemeClr val="tx1"/>
                  </a:solidFill>
                </a:rPr>
                <a:t>!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AB89E244-73BE-1A8E-137B-A59B82235888}"/>
                </a:ext>
              </a:extLst>
            </p:cNvPr>
            <p:cNvSpPr/>
            <p:nvPr/>
          </p:nvSpPr>
          <p:spPr>
            <a:xfrm>
              <a:off x="86544" y="1711258"/>
              <a:ext cx="446856" cy="49729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DB29059-ADB3-2D4A-423D-AED4EBB7238C}"/>
              </a:ext>
            </a:extLst>
          </p:cNvPr>
          <p:cNvGrpSpPr/>
          <p:nvPr/>
        </p:nvGrpSpPr>
        <p:grpSpPr>
          <a:xfrm>
            <a:off x="219919" y="3617388"/>
            <a:ext cx="8387862" cy="441390"/>
            <a:chOff x="82062" y="1711258"/>
            <a:chExt cx="8387862" cy="441390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D98821E8-2291-9090-1CA3-35F8F3B1A253}"/>
                </a:ext>
              </a:extLst>
            </p:cNvPr>
            <p:cNvSpPr/>
            <p:nvPr/>
          </p:nvSpPr>
          <p:spPr>
            <a:xfrm>
              <a:off x="82062" y="1711258"/>
              <a:ext cx="8387862" cy="44139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Welche </a:t>
              </a:r>
              <a:r>
                <a:rPr lang="de-DE" sz="1400" b="1" dirty="0">
                  <a:solidFill>
                    <a:schemeClr val="tx1"/>
                  </a:solidFill>
                </a:rPr>
                <a:t>Auswirkungen</a:t>
              </a:r>
              <a:r>
                <a:rPr lang="de-DE" sz="1400" dirty="0">
                  <a:solidFill>
                    <a:schemeClr val="tx1"/>
                  </a:solidFill>
                </a:rPr>
                <a:t> hätten diese Alternativen auf den weiteren Verlauf der Simulation gehabt?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32F82BB1-D6DE-C6CB-7983-4190179FD36B}"/>
                </a:ext>
              </a:extLst>
            </p:cNvPr>
            <p:cNvSpPr/>
            <p:nvPr/>
          </p:nvSpPr>
          <p:spPr>
            <a:xfrm>
              <a:off x="86544" y="1711258"/>
              <a:ext cx="446856" cy="44139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4EC3FD93-79BD-F17A-6585-AAB132F27B77}"/>
              </a:ext>
            </a:extLst>
          </p:cNvPr>
          <p:cNvGrpSpPr/>
          <p:nvPr/>
        </p:nvGrpSpPr>
        <p:grpSpPr>
          <a:xfrm>
            <a:off x="219919" y="4208402"/>
            <a:ext cx="8387862" cy="479492"/>
            <a:chOff x="82062" y="1711258"/>
            <a:chExt cx="8387862" cy="479492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A0289CC6-A194-119E-3792-CF8D94447371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Formulieren Sie eine kurze </a:t>
              </a:r>
              <a:r>
                <a:rPr lang="de-DE" sz="1400" b="1" dirty="0">
                  <a:solidFill>
                    <a:schemeClr val="tx1"/>
                  </a:solidFill>
                </a:rPr>
                <a:t>Take-Home-Message </a:t>
              </a:r>
              <a:r>
                <a:rPr lang="de-DE" sz="1400" dirty="0">
                  <a:solidFill>
                    <a:schemeClr val="tx1"/>
                  </a:solidFill>
                </a:rPr>
                <a:t>an sich selbst, 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die Sie in zukünftigen ähnlichen Unterrichtssituationen berücksichtigen könnten!</a:t>
              </a: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19DF1294-099B-3877-DD8F-086B514DCBFE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468A2FCE-D990-C72C-9BAA-BCB49ABA994F}"/>
              </a:ext>
            </a:extLst>
          </p:cNvPr>
          <p:cNvSpPr/>
          <p:nvPr/>
        </p:nvSpPr>
        <p:spPr>
          <a:xfrm>
            <a:off x="70338" y="793109"/>
            <a:ext cx="5997605" cy="4794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>
                <a:solidFill>
                  <a:schemeClr val="tx1"/>
                </a:solidFill>
              </a:rPr>
              <a:t>Wichtige und bedeutsame</a:t>
            </a:r>
            <a:r>
              <a:rPr lang="de-DE" sz="1400" dirty="0">
                <a:solidFill>
                  <a:schemeClr val="tx1"/>
                </a:solidFill>
              </a:rPr>
              <a:t> Stellen in der Simulation,</a:t>
            </a:r>
          </a:p>
          <a:p>
            <a:r>
              <a:rPr lang="de-DE" sz="1400" dirty="0">
                <a:solidFill>
                  <a:schemeClr val="tx1"/>
                </a:solidFill>
              </a:rPr>
              <a:t>bezüglich des </a:t>
            </a:r>
            <a:r>
              <a:rPr lang="de-DE" sz="1400" b="1" dirty="0">
                <a:solidFill>
                  <a:schemeClr val="tx1"/>
                </a:solidFill>
              </a:rPr>
              <a:t>Wissens zum fachlichen Hintergrund</a:t>
            </a:r>
            <a:r>
              <a:rPr lang="de-DE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2DB5B59-0686-5494-0863-359A266B8A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550A996-93AC-D3B9-06D4-3179BF7FAE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13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3BCE069-FE02-1A39-3363-A71AAB6B0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 – eigene Praxis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5E07854-02F9-C657-FB24-C95F4B2E88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A728206-FB07-7350-C526-7EFA0DB4248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Dokumentation der Vorbereitung</a:t>
            </a:r>
          </a:p>
          <a:p>
            <a:pPr lvl="3"/>
            <a:r>
              <a:rPr lang="de-DE" dirty="0"/>
              <a:t>Welche Unterrichtseinheit?</a:t>
            </a:r>
          </a:p>
          <a:p>
            <a:pPr lvl="3"/>
            <a:r>
              <a:rPr lang="de-DE" dirty="0"/>
              <a:t>Welche Aufgabe?</a:t>
            </a:r>
          </a:p>
          <a:p>
            <a:pPr lvl="3"/>
            <a:r>
              <a:rPr lang="de-DE" dirty="0"/>
              <a:t>Was ist zu beobachten?</a:t>
            </a:r>
          </a:p>
          <a:p>
            <a:pPr lvl="3"/>
            <a:r>
              <a:rPr lang="de-DE" dirty="0"/>
              <a:t>Wie könnte man die Informationen weiter nutzen?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Dokumentation der Erprobung</a:t>
            </a:r>
          </a:p>
          <a:p>
            <a:pPr lvl="3"/>
            <a:r>
              <a:rPr lang="de-DE" dirty="0"/>
              <a:t>Was konnten Sie beobachten? </a:t>
            </a:r>
          </a:p>
          <a:p>
            <a:pPr lvl="3"/>
            <a:r>
              <a:rPr lang="de-DE" dirty="0"/>
              <a:t>Was konnten Sie diagnostizieren?</a:t>
            </a:r>
          </a:p>
          <a:p>
            <a:pPr lvl="3"/>
            <a:r>
              <a:rPr lang="de-DE" dirty="0"/>
              <a:t>Welche Möglichkeiten zur Nutzung der Erkenntnisse gäbe es?</a:t>
            </a:r>
          </a:p>
          <a:p>
            <a:pPr lvl="3"/>
            <a:r>
              <a:rPr lang="de-DE" dirty="0"/>
              <a:t>Wie haben Sie Erkenntnisse in der Erprobung wirklich genutzt?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Fragen für die Reflexion am zweiten Fortbildungstag</a:t>
            </a:r>
          </a:p>
          <a:p>
            <a:pPr lvl="3"/>
            <a:r>
              <a:rPr lang="de-DE" dirty="0"/>
              <a:t>Was würden Sie gerne diskutieren? 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5CC5AC5-B847-ED2C-C2E1-E72F1E30454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82DCA4A-580D-BEAB-5576-D590C18403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Inhalte der Dokumentation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D3F572-12CB-F6BE-8BCD-EA694F8414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0545235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FADCC13-C8AF-44F1-D33E-3D4B98B6D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96A89FF-58F1-D59D-0F09-F419FE3C9E3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97CF86A-B7BE-A9C4-FF11-D53C14B08EF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dirty="0"/>
              <a:t>Arbeiten Sie bitte mit einer </a:t>
            </a:r>
            <a:r>
              <a:rPr lang="de-DE" dirty="0" err="1"/>
              <a:t>Kolleg:in</a:t>
            </a:r>
            <a:r>
              <a:rPr lang="de-DE" dirty="0"/>
              <a:t> zusammen</a:t>
            </a:r>
            <a:br>
              <a:rPr lang="de-DE" dirty="0"/>
            </a:br>
            <a:r>
              <a:rPr lang="de-DE" dirty="0"/>
              <a:t>um sich gegenseitig Rückmeldung zur Erprobung zu geben!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Lesen Sie die Dokumentation Ihrer </a:t>
            </a:r>
            <a:r>
              <a:rPr lang="de-DE" i="1" dirty="0" err="1">
                <a:solidFill>
                  <a:schemeClr val="accent2"/>
                </a:solidFill>
              </a:rPr>
              <a:t>Partner:in</a:t>
            </a:r>
            <a:r>
              <a:rPr lang="de-DE" i="1" dirty="0">
                <a:solidFill>
                  <a:schemeClr val="accent2"/>
                </a:solidFill>
              </a:rPr>
              <a:t> und formulieren Sie eine Rückmeldung (15 min.)!</a:t>
            </a:r>
          </a:p>
          <a:p>
            <a:pPr lvl="3"/>
            <a:r>
              <a:rPr lang="de-DE" dirty="0"/>
              <a:t>Sie finden alle Dokumentationen zum Download im gemeinsamen Ordner. </a:t>
            </a:r>
          </a:p>
          <a:p>
            <a:pPr lvl="3"/>
            <a:r>
              <a:rPr lang="de-DE" dirty="0"/>
              <a:t>Ergänzen Sie Ihre Rückmeldung anhand der grünen Tabelle am Ende des Dokuments.</a:t>
            </a:r>
          </a:p>
          <a:p>
            <a:pPr lvl="3"/>
            <a:r>
              <a:rPr lang="de-DE" dirty="0"/>
              <a:t>Laden Sie Ihr Dokument mit der Rückmeldung bitte wieder hoch.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Kommunizieren Sie Ihre Rückmeldung an Ihre </a:t>
            </a:r>
            <a:r>
              <a:rPr lang="de-DE" i="1" dirty="0" err="1">
                <a:solidFill>
                  <a:schemeClr val="accent2"/>
                </a:solidFill>
              </a:rPr>
              <a:t>Parter:in</a:t>
            </a:r>
            <a:r>
              <a:rPr lang="de-DE" i="1" dirty="0">
                <a:solidFill>
                  <a:schemeClr val="accent2"/>
                </a:solidFill>
              </a:rPr>
              <a:t> (jeweils 10 min.)!</a:t>
            </a:r>
          </a:p>
          <a:p>
            <a:pPr marL="176212" lvl="3" indent="0">
              <a:buNone/>
            </a:pPr>
            <a:r>
              <a:rPr lang="de-DE" dirty="0"/>
              <a:t>Klären Sie ggf. auch Rückfragen.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Formulieren Sie gemeinsame Fragen für die gemeinsame Diskussion (10 min.).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654EBA6-8579-9F79-421D-4DE1750913E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5B7EC99-069C-FF5A-00A5-AC5500754CF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Eigene Praxis – Peer Feedback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AAEC7F00-A939-10BB-5A58-1FAD33B11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2FBBF6E-BDB4-8705-52D3-6F44EFD3B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71052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CEDACD-B094-91F7-30DD-3EC034A4CB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CEE0D79-029B-1D9D-A6BF-DF065CAD0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561F56B-63D8-DB5C-F647-BF10A142B2E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981B307-D822-3248-5DFB-DD0E73B3476D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Welche konkreten Fragen haben sich aus Ihrer </a:t>
            </a:r>
            <a:r>
              <a:rPr lang="de-DE" i="1" u="sng" dirty="0">
                <a:solidFill>
                  <a:schemeClr val="accent2"/>
                </a:solidFill>
              </a:rPr>
              <a:t>Erprobung</a:t>
            </a:r>
            <a:r>
              <a:rPr lang="de-DE" i="1" dirty="0">
                <a:solidFill>
                  <a:schemeClr val="accent2"/>
                </a:solidFill>
              </a:rPr>
              <a:t>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oder der </a:t>
            </a:r>
            <a:r>
              <a:rPr lang="de-DE" i="1" u="sng" dirty="0">
                <a:solidFill>
                  <a:schemeClr val="accent2"/>
                </a:solidFill>
              </a:rPr>
              <a:t>Rückmeldung</a:t>
            </a:r>
            <a:r>
              <a:rPr lang="de-DE" i="1" dirty="0">
                <a:solidFill>
                  <a:schemeClr val="accent2"/>
                </a:solidFill>
              </a:rPr>
              <a:t> ergeben?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Zu den vier Praktiken?</a:t>
            </a:r>
          </a:p>
          <a:p>
            <a:pPr lvl="2"/>
            <a:r>
              <a:rPr lang="de-DE" dirty="0"/>
              <a:t>Zu deren Umsetzung im Unterricht?</a:t>
            </a:r>
          </a:p>
          <a:p>
            <a:pPr lvl="2"/>
            <a:r>
              <a:rPr lang="de-DE" dirty="0"/>
              <a:t>Zum Thema „Diagnose und Intervention“ im Allgemeinen?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640ECB8-7980-D2B0-DE3A-88919814ABA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8604263-CCEB-19DE-FE75-EE12127BBA27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Eigene Praxis – Diskussion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4DBFAF8-22E7-57EF-E994-B929D25C93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9" name="Inhaltsplatzhalter 14">
            <a:extLst>
              <a:ext uri="{FF2B5EF4-FFF2-40B4-BE49-F238E27FC236}">
                <a16:creationId xmlns:a16="http://schemas.microsoft.com/office/drawing/2014/main" id="{FF375C16-0B6A-5560-DB27-26696A38F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305800" y="713320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6">
            <a:extLst>
              <a:ext uri="{FF2B5EF4-FFF2-40B4-BE49-F238E27FC236}">
                <a16:creationId xmlns:a16="http://schemas.microsoft.com/office/drawing/2014/main" id="{4FBEEE98-8171-E308-D903-DF8EE190C2BF}"/>
              </a:ext>
            </a:extLst>
          </p:cNvPr>
          <p:cNvSpPr/>
          <p:nvPr/>
        </p:nvSpPr>
        <p:spPr>
          <a:xfrm>
            <a:off x="6019800" y="1987115"/>
            <a:ext cx="2900885" cy="288683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bIns="0" rtlCol="0" anchor="b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nutzen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C2D63E40-264C-9DFB-13C8-D069F68BB209}"/>
              </a:ext>
            </a:extLst>
          </p:cNvPr>
          <p:cNvGrpSpPr/>
          <p:nvPr/>
        </p:nvGrpSpPr>
        <p:grpSpPr>
          <a:xfrm>
            <a:off x="6209129" y="2096295"/>
            <a:ext cx="2464973" cy="2345926"/>
            <a:chOff x="3177638" y="1672883"/>
            <a:chExt cx="2788721" cy="260073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1" name="Rounded Rectangle 8">
              <a:extLst>
                <a:ext uri="{FF2B5EF4-FFF2-40B4-BE49-F238E27FC236}">
                  <a16:creationId xmlns:a16="http://schemas.microsoft.com/office/drawing/2014/main" id="{17B5994B-7E2C-5E1A-95E2-5AF6E457282A}"/>
                </a:ext>
              </a:extLst>
            </p:cNvPr>
            <p:cNvSpPr/>
            <p:nvPr/>
          </p:nvSpPr>
          <p:spPr>
            <a:xfrm>
              <a:off x="3177638" y="1672883"/>
              <a:ext cx="2788721" cy="242286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diagnostizieren</a:t>
              </a:r>
            </a:p>
          </p:txBody>
        </p:sp>
        <p:sp>
          <p:nvSpPr>
            <p:cNvPr id="12" name="Dreieck 11">
              <a:extLst>
                <a:ext uri="{FF2B5EF4-FFF2-40B4-BE49-F238E27FC236}">
                  <a16:creationId xmlns:a16="http://schemas.microsoft.com/office/drawing/2014/main" id="{5CFA328D-AABF-D51C-5FD1-B55DADA3D3C7}"/>
                </a:ext>
              </a:extLst>
            </p:cNvPr>
            <p:cNvSpPr/>
            <p:nvPr/>
          </p:nvSpPr>
          <p:spPr>
            <a:xfrm rot="10800000">
              <a:off x="4381495" y="4103227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56EC1C3A-1C6F-D3C0-06B4-4C6C1B49D062}"/>
              </a:ext>
            </a:extLst>
          </p:cNvPr>
          <p:cNvGrpSpPr/>
          <p:nvPr/>
        </p:nvGrpSpPr>
        <p:grpSpPr>
          <a:xfrm>
            <a:off x="6476018" y="2170340"/>
            <a:ext cx="1938211" cy="1619708"/>
            <a:chOff x="3513713" y="1825809"/>
            <a:chExt cx="2192774" cy="1795640"/>
          </a:xfrm>
        </p:grpSpPr>
        <p:sp>
          <p:nvSpPr>
            <p:cNvPr id="14" name="Rounded Rectangle 10">
              <a:extLst>
                <a:ext uri="{FF2B5EF4-FFF2-40B4-BE49-F238E27FC236}">
                  <a16:creationId xmlns:a16="http://schemas.microsoft.com/office/drawing/2014/main" id="{7280DE48-863E-039C-3796-009B293062A3}"/>
                </a:ext>
              </a:extLst>
            </p:cNvPr>
            <p:cNvSpPr/>
            <p:nvPr/>
          </p:nvSpPr>
          <p:spPr>
            <a:xfrm>
              <a:off x="3513713" y="1825809"/>
              <a:ext cx="2192774" cy="16216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beobachten</a:t>
              </a:r>
            </a:p>
          </p:txBody>
        </p:sp>
        <p:sp>
          <p:nvSpPr>
            <p:cNvPr id="15" name="Dreieck 14">
              <a:extLst>
                <a:ext uri="{FF2B5EF4-FFF2-40B4-BE49-F238E27FC236}">
                  <a16:creationId xmlns:a16="http://schemas.microsoft.com/office/drawing/2014/main" id="{B7A1BD3D-92EB-C6AD-4088-5E6192F4C577}"/>
                </a:ext>
              </a:extLst>
            </p:cNvPr>
            <p:cNvSpPr/>
            <p:nvPr/>
          </p:nvSpPr>
          <p:spPr>
            <a:xfrm rot="10800000">
              <a:off x="4381495" y="3451054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159C9A6E-F6DA-3E83-AC03-A300028102DD}"/>
              </a:ext>
            </a:extLst>
          </p:cNvPr>
          <p:cNvGrpSpPr/>
          <p:nvPr/>
        </p:nvGrpSpPr>
        <p:grpSpPr>
          <a:xfrm>
            <a:off x="6623898" y="2502467"/>
            <a:ext cx="1573519" cy="723255"/>
            <a:chOff x="3709491" y="2255308"/>
            <a:chExt cx="1780184" cy="801815"/>
          </a:xfrm>
          <a:solidFill>
            <a:schemeClr val="bg1"/>
          </a:solidFill>
        </p:grpSpPr>
        <p:sp>
          <p:nvSpPr>
            <p:cNvPr id="17" name="Rounded Rectangle 12">
              <a:extLst>
                <a:ext uri="{FF2B5EF4-FFF2-40B4-BE49-F238E27FC236}">
                  <a16:creationId xmlns:a16="http://schemas.microsoft.com/office/drawing/2014/main" id="{F08759E2-F78E-03A6-E683-604E6B347F20}"/>
                </a:ext>
              </a:extLst>
            </p:cNvPr>
            <p:cNvSpPr/>
            <p:nvPr/>
          </p:nvSpPr>
          <p:spPr>
            <a:xfrm>
              <a:off x="3709491" y="2255308"/>
              <a:ext cx="1780184" cy="633882"/>
            </a:xfrm>
            <a:prstGeom prst="roundRect">
              <a:avLst/>
            </a:prstGeom>
            <a:grpFill/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analysieren</a:t>
              </a:r>
            </a:p>
          </p:txBody>
        </p:sp>
        <p:sp>
          <p:nvSpPr>
            <p:cNvPr id="18" name="Dreieck 17">
              <a:extLst>
                <a:ext uri="{FF2B5EF4-FFF2-40B4-BE49-F238E27FC236}">
                  <a16:creationId xmlns:a16="http://schemas.microsoft.com/office/drawing/2014/main" id="{10941453-E087-FE3A-619E-DF3430826FD8}"/>
                </a:ext>
              </a:extLst>
            </p:cNvPr>
            <p:cNvSpPr/>
            <p:nvPr/>
          </p:nvSpPr>
          <p:spPr>
            <a:xfrm rot="10800000">
              <a:off x="4381498" y="2886728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3182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08608F-06B9-B31C-543F-98D4A83E5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67393AF-4A1F-E5FE-08D0-EF38455776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C47A19B-8F3B-8E00-BF62-5C86980BA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8. Abschluss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9F4E0B8-0CE4-8015-2A6C-176D61844A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508159719"/>
      </p:ext>
    </p:extLst>
  </p:cSld>
  <p:clrMapOvr>
    <a:masterClrMapping/>
  </p:clrMapOvr>
</p:sld>
</file>

<file path=ppt/theme/theme1.xml><?xml version="1.0" encoding="utf-8"?>
<a:theme xmlns:a="http://schemas.openxmlformats.org/drawingml/2006/main" name="LMU_Vorlesung_neu">
  <a:themeElements>
    <a:clrScheme name="Benutzerdefiniert 4">
      <a:dk1>
        <a:srgbClr val="141313"/>
      </a:dk1>
      <a:lt1>
        <a:srgbClr val="FFFFFF"/>
      </a:lt1>
      <a:dk2>
        <a:srgbClr val="777877"/>
      </a:dk2>
      <a:lt2>
        <a:srgbClr val="B2B3B2"/>
      </a:lt2>
      <a:accent1>
        <a:srgbClr val="FE97FE"/>
      </a:accent1>
      <a:accent2>
        <a:srgbClr val="B3E0E8"/>
      </a:accent2>
      <a:accent3>
        <a:srgbClr val="00E5B6"/>
      </a:accent3>
      <a:accent4>
        <a:srgbClr val="FF3859"/>
      </a:accent4>
      <a:accent5>
        <a:srgbClr val="00B2FF"/>
      </a:accent5>
      <a:accent6>
        <a:srgbClr val="00B1FF"/>
      </a:accent6>
      <a:hlink>
        <a:srgbClr val="474746"/>
      </a:hlink>
      <a:folHlink>
        <a:srgbClr val="2D2E2D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  <a:effectLst/>
      </a:spPr>
      <a:bodyPr rtlCol="0" anchor="ctr"/>
      <a:lstStyle>
        <a:defPPr algn="ctr">
          <a:defRPr sz="18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tailEnd type="stealth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LMU_Vorlesung_neu.pot</Template>
  <TotalTime>0</TotalTime>
  <Words>917</Words>
  <Application>Microsoft Macintosh PowerPoint</Application>
  <PresentationFormat>Bildschirmpräsentation (16:9)</PresentationFormat>
  <Paragraphs>164</Paragraphs>
  <Slides>12</Slides>
  <Notes>9</Notes>
  <HiddenSlides>1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Courier New</vt:lpstr>
      <vt:lpstr>Symbol</vt:lpstr>
      <vt:lpstr>LMU_Vorlesung_neu</vt:lpstr>
      <vt:lpstr>Praktiken zur Diagnose und Intervention im Mathematikunterricht vertiefen und in Simulationen erproben</vt:lpstr>
      <vt:lpstr>Ablauf der Fortbildung</vt:lpstr>
      <vt:lpstr>7. Reflexion</vt:lpstr>
      <vt:lpstr>Wiederholung: Vier Praktiken zur Diagnose und Intervention</vt:lpstr>
      <vt:lpstr>Feedback &amp; Reflexion</vt:lpstr>
      <vt:lpstr>Reflexion – eigene Praxis</vt:lpstr>
      <vt:lpstr>Reflexion</vt:lpstr>
      <vt:lpstr>Reflexion</vt:lpstr>
      <vt:lpstr>8. Abschluss</vt:lpstr>
      <vt:lpstr>Zusammenfassung</vt:lpstr>
      <vt:lpstr>Rückmeldung</vt:lpstr>
      <vt:lpstr>Rückmeldung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Stefan Ufer</dc:creator>
  <cp:lastModifiedBy>Stephanie Kron</cp:lastModifiedBy>
  <cp:revision>951</cp:revision>
  <cp:lastPrinted>2025-06-23T07:45:03Z</cp:lastPrinted>
  <dcterms:created xsi:type="dcterms:W3CDTF">2011-09-26T08:05:10Z</dcterms:created>
  <dcterms:modified xsi:type="dcterms:W3CDTF">2025-09-25T13:19:14Z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